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8" r:id="rId2"/>
    <p:sldId id="317" r:id="rId3"/>
    <p:sldId id="316" r:id="rId4"/>
    <p:sldId id="315" r:id="rId5"/>
    <p:sldId id="332" r:id="rId6"/>
    <p:sldId id="318" r:id="rId7"/>
    <p:sldId id="319" r:id="rId8"/>
    <p:sldId id="323" r:id="rId9"/>
    <p:sldId id="324" r:id="rId10"/>
    <p:sldId id="325" r:id="rId11"/>
    <p:sldId id="326" r:id="rId12"/>
    <p:sldId id="327" r:id="rId13"/>
    <p:sldId id="329" r:id="rId14"/>
    <p:sldId id="328" r:id="rId15"/>
    <p:sldId id="330" r:id="rId16"/>
    <p:sldId id="331" r:id="rId17"/>
    <p:sldId id="321" r:id="rId18"/>
    <p:sldId id="333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AFF"/>
    <a:srgbClr val="F4FF34"/>
    <a:srgbClr val="FF000B"/>
    <a:srgbClr val="4492FF"/>
    <a:srgbClr val="29BEEF"/>
    <a:srgbClr val="93E085"/>
    <a:srgbClr val="00FF00"/>
    <a:srgbClr val="00FF02"/>
    <a:srgbClr val="FDFF67"/>
    <a:srgbClr val="38A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94" autoAdjust="0"/>
    <p:restoredTop sz="99147" autoAdjust="0"/>
  </p:normalViewPr>
  <p:slideViewPr>
    <p:cSldViewPr snapToGrid="0" snapToObjects="1">
      <p:cViewPr>
        <p:scale>
          <a:sx n="300" d="100"/>
          <a:sy n="300" d="100"/>
        </p:scale>
        <p:origin x="8496" y="7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Donnees:Users:Cyril:Desktop:Cyz:Taf:INSEP:Manip:Gwada:Pr&#233;-cooling:Data:Donn&#233;es%20HA-PC%20_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Donnees:Users:Cyril:Desktop:Cyz:Taf:INSEP:Manip:Gwada:Pr&#233;-cooling:Data:Donn&#233;es%20HA-PC%20_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Donnees:Users:Cyril:Desktop:Cyz:Taf:INSEP:Manip:Gwada:Pr&#233;-cooling:Data:Donn&#233;es%20HA-PC%20_3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Donnees:Users:Cyril:Desktop:Cyz:Taf:INSEP:Manip:Gwada:Pr&#233;-cooling:Data:Donn&#233;es%20HA-PC%20_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Donnees:Users:Cyril:Desktop:Cyz:Taf:INSEP:Manip:Gwada:Pr&#233;-cooling:Data:Donn&#233;es%20HA-PC%20_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Donnees:Users:Cyril:Desktop:Donn&#233;es%20HA-PC%20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Donnees:Users:Cyril:Desktop:Donn&#233;es%20HA-PC%20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Donnees:Users:Cyril:Desktop:Donn&#233;es%20HA-PC%20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Donnees:Users:Cyril:Desktop:Cyz:Taf:INSEP:Manip:Gwada:Pr&#233;-cooling:Data:Electrolytes%20(version%20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573931207272"/>
          <c:y val="0.0226451148439669"/>
          <c:w val="0.878592454913667"/>
          <c:h val="0.814024270194061"/>
        </c:manualLayout>
      </c:layout>
      <c:lineChart>
        <c:grouping val="standard"/>
        <c:varyColors val="0"/>
        <c:ser>
          <c:idx val="0"/>
          <c:order val="0"/>
          <c:tx>
            <c:strRef>
              <c:f>Feuil3!$O$2</c:f>
              <c:strCache>
                <c:ptCount val="1"/>
                <c:pt idx="0">
                  <c:v>Pre - NC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plus>
            <c:min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minus>
            <c:spPr>
              <a:ln w="6350"/>
            </c:spPr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Feuil1!$C$151:$V$151</c:f>
              <c:numCache>
                <c:formatCode>0</c:formatCode>
                <c:ptCount val="20"/>
                <c:pt idx="0">
                  <c:v>250.0607692307692</c:v>
                </c:pt>
                <c:pt idx="1">
                  <c:v>250.126923076923</c:v>
                </c:pt>
                <c:pt idx="2">
                  <c:v>248.1215384615385</c:v>
                </c:pt>
                <c:pt idx="3">
                  <c:v>247.33</c:v>
                </c:pt>
                <c:pt idx="4">
                  <c:v>249.1761538461539</c:v>
                </c:pt>
                <c:pt idx="5">
                  <c:v>249.681794871795</c:v>
                </c:pt>
                <c:pt idx="6">
                  <c:v>249.4833333333333</c:v>
                </c:pt>
                <c:pt idx="7">
                  <c:v>249.9725641025641</c:v>
                </c:pt>
                <c:pt idx="8">
                  <c:v>248.7346153846154</c:v>
                </c:pt>
                <c:pt idx="9">
                  <c:v>247.4812820512821</c:v>
                </c:pt>
                <c:pt idx="10">
                  <c:v>244.1948717948693</c:v>
                </c:pt>
                <c:pt idx="11">
                  <c:v>244.214358974359</c:v>
                </c:pt>
                <c:pt idx="12">
                  <c:v>240.1569230769231</c:v>
                </c:pt>
                <c:pt idx="13">
                  <c:v>238.0092307692308</c:v>
                </c:pt>
                <c:pt idx="14">
                  <c:v>236.4764102564102</c:v>
                </c:pt>
                <c:pt idx="15">
                  <c:v>233.5194871794872</c:v>
                </c:pt>
                <c:pt idx="16">
                  <c:v>235.4702564102564</c:v>
                </c:pt>
                <c:pt idx="17">
                  <c:v>239.5282051282051</c:v>
                </c:pt>
                <c:pt idx="18">
                  <c:v>260.1633333333332</c:v>
                </c:pt>
                <c:pt idx="19">
                  <c:v>296.09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2950552"/>
        <c:axId val="2112334408"/>
      </c:lineChart>
      <c:catAx>
        <c:axId val="2022950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/>
                </a:pPr>
                <a:r>
                  <a:rPr lang="fr-FR" sz="1400" b="0" i="0"/>
                  <a:t>Distance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112334408"/>
        <c:crosses val="autoZero"/>
        <c:auto val="1"/>
        <c:lblAlgn val="ctr"/>
        <c:lblOffset val="100"/>
        <c:noMultiLvlLbl val="0"/>
      </c:catAx>
      <c:valAx>
        <c:axId val="2112334408"/>
        <c:scaling>
          <c:orientation val="minMax"/>
          <c:max val="390.0"/>
          <c:min val="19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 i="0"/>
                </a:pPr>
                <a:r>
                  <a:rPr lang="fr-FR" sz="1400" b="0" i="0"/>
                  <a:t>Power output (W)</a:t>
                </a:r>
              </a:p>
            </c:rich>
          </c:tx>
          <c:layout>
            <c:manualLayout>
              <c:xMode val="edge"/>
              <c:yMode val="edge"/>
              <c:x val="0.00906735658812813"/>
              <c:y val="0.27764129740178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022950552"/>
        <c:crosses val="autoZero"/>
        <c:crossBetween val="between"/>
        <c:majorUnit val="25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573931207272"/>
          <c:y val="0.0226451148439669"/>
          <c:w val="0.878592454913667"/>
          <c:h val="0.814024270194061"/>
        </c:manualLayout>
      </c:layout>
      <c:lineChart>
        <c:grouping val="standard"/>
        <c:varyColors val="0"/>
        <c:ser>
          <c:idx val="0"/>
          <c:order val="0"/>
          <c:tx>
            <c:strRef>
              <c:f>Feuil3!$O$2</c:f>
              <c:strCache>
                <c:ptCount val="1"/>
                <c:pt idx="0">
                  <c:v>Pre - NC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plus>
            <c:min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minus>
            <c:spPr>
              <a:ln w="6350"/>
            </c:spPr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Feuil1!$C$151:$V$151</c:f>
              <c:numCache>
                <c:formatCode>0</c:formatCode>
                <c:ptCount val="20"/>
                <c:pt idx="0">
                  <c:v>250.0607692307692</c:v>
                </c:pt>
                <c:pt idx="1">
                  <c:v>250.126923076923</c:v>
                </c:pt>
                <c:pt idx="2">
                  <c:v>248.1215384615385</c:v>
                </c:pt>
                <c:pt idx="3">
                  <c:v>247.33</c:v>
                </c:pt>
                <c:pt idx="4">
                  <c:v>249.1761538461539</c:v>
                </c:pt>
                <c:pt idx="5">
                  <c:v>249.681794871795</c:v>
                </c:pt>
                <c:pt idx="6">
                  <c:v>249.4833333333333</c:v>
                </c:pt>
                <c:pt idx="7">
                  <c:v>249.9725641025641</c:v>
                </c:pt>
                <c:pt idx="8">
                  <c:v>248.7346153846154</c:v>
                </c:pt>
                <c:pt idx="9">
                  <c:v>247.4812820512821</c:v>
                </c:pt>
                <c:pt idx="10">
                  <c:v>244.1948717948693</c:v>
                </c:pt>
                <c:pt idx="11">
                  <c:v>244.214358974359</c:v>
                </c:pt>
                <c:pt idx="12">
                  <c:v>240.1569230769231</c:v>
                </c:pt>
                <c:pt idx="13">
                  <c:v>238.0092307692308</c:v>
                </c:pt>
                <c:pt idx="14">
                  <c:v>236.4764102564102</c:v>
                </c:pt>
                <c:pt idx="15">
                  <c:v>233.5194871794872</c:v>
                </c:pt>
                <c:pt idx="16">
                  <c:v>235.4702564102564</c:v>
                </c:pt>
                <c:pt idx="17">
                  <c:v>239.5282051282051</c:v>
                </c:pt>
                <c:pt idx="18">
                  <c:v>260.1633333333332</c:v>
                </c:pt>
                <c:pt idx="19">
                  <c:v>296.09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Feuil3!$O$3</c:f>
              <c:strCache>
                <c:ptCount val="1"/>
                <c:pt idx="0">
                  <c:v>Pre - PC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1.0</c:v>
                </c:pt>
              </c:numLit>
            </c:plus>
            <c:minus>
              <c:numRef>
                <c:f>Feuil1!$BQ$152:$CJ$152</c:f>
                <c:numCache>
                  <c:formatCode>General</c:formatCode>
                  <c:ptCount val="20"/>
                  <c:pt idx="0">
                    <c:v>44.43240851237786</c:v>
                  </c:pt>
                  <c:pt idx="1">
                    <c:v>34.27810662408545</c:v>
                  </c:pt>
                  <c:pt idx="2">
                    <c:v>38.08528213233721</c:v>
                  </c:pt>
                  <c:pt idx="3">
                    <c:v>41.11813341387991</c:v>
                  </c:pt>
                  <c:pt idx="4">
                    <c:v>32.5741381630509</c:v>
                  </c:pt>
                  <c:pt idx="5">
                    <c:v>30.38514376131835</c:v>
                  </c:pt>
                  <c:pt idx="6">
                    <c:v>33.39422045121178</c:v>
                  </c:pt>
                  <c:pt idx="7">
                    <c:v>32.80559844254912</c:v>
                  </c:pt>
                  <c:pt idx="8">
                    <c:v>33.44053825614056</c:v>
                  </c:pt>
                  <c:pt idx="9">
                    <c:v>33.519622759982</c:v>
                  </c:pt>
                  <c:pt idx="10">
                    <c:v>36.95654411205948</c:v>
                  </c:pt>
                  <c:pt idx="11">
                    <c:v>32.40408170009184</c:v>
                  </c:pt>
                  <c:pt idx="12">
                    <c:v>32.28877115333754</c:v>
                  </c:pt>
                  <c:pt idx="13">
                    <c:v>31.18192996837623</c:v>
                  </c:pt>
                  <c:pt idx="14">
                    <c:v>34.54377598025944</c:v>
                  </c:pt>
                  <c:pt idx="15">
                    <c:v>32.05835678261049</c:v>
                  </c:pt>
                  <c:pt idx="16">
                    <c:v>33.80263063778014</c:v>
                  </c:pt>
                  <c:pt idx="17">
                    <c:v>31.22613029576068</c:v>
                  </c:pt>
                  <c:pt idx="18">
                    <c:v>32.91695458707807</c:v>
                  </c:pt>
                  <c:pt idx="19">
                    <c:v>49.47644042781733</c:v>
                  </c:pt>
                </c:numCache>
              </c:numRef>
            </c:minus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Feuil1!$Y$151:$AR$151</c:f>
              <c:numCache>
                <c:formatCode>0</c:formatCode>
                <c:ptCount val="20"/>
                <c:pt idx="0">
                  <c:v>251.9746153846154</c:v>
                </c:pt>
                <c:pt idx="1">
                  <c:v>263.1935897435889</c:v>
                </c:pt>
                <c:pt idx="2">
                  <c:v>263.0569230769231</c:v>
                </c:pt>
                <c:pt idx="3">
                  <c:v>259.9066666666667</c:v>
                </c:pt>
                <c:pt idx="4">
                  <c:v>259.7482051282051</c:v>
                </c:pt>
                <c:pt idx="5">
                  <c:v>263.4835897435872</c:v>
                </c:pt>
                <c:pt idx="6">
                  <c:v>262.2079487179487</c:v>
                </c:pt>
                <c:pt idx="7">
                  <c:v>259.495641025641</c:v>
                </c:pt>
                <c:pt idx="8">
                  <c:v>254.181794871795</c:v>
                </c:pt>
                <c:pt idx="9">
                  <c:v>254.607435897436</c:v>
                </c:pt>
                <c:pt idx="10">
                  <c:v>252.4810256410256</c:v>
                </c:pt>
                <c:pt idx="11">
                  <c:v>253.9046153846154</c:v>
                </c:pt>
                <c:pt idx="12">
                  <c:v>248.058717948718</c:v>
                </c:pt>
                <c:pt idx="13">
                  <c:v>249.0279487179487</c:v>
                </c:pt>
                <c:pt idx="14">
                  <c:v>245.2102564102564</c:v>
                </c:pt>
                <c:pt idx="15">
                  <c:v>241.3076923076923</c:v>
                </c:pt>
                <c:pt idx="16">
                  <c:v>239.8161538461539</c:v>
                </c:pt>
                <c:pt idx="17">
                  <c:v>244.8238461538461</c:v>
                </c:pt>
                <c:pt idx="18">
                  <c:v>260.6161538461536</c:v>
                </c:pt>
                <c:pt idx="19">
                  <c:v>292.5341025641025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747480"/>
        <c:axId val="2119752968"/>
      </c:lineChart>
      <c:catAx>
        <c:axId val="2119747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/>
                </a:pPr>
                <a:r>
                  <a:rPr lang="fr-FR" sz="1400" b="0" i="0"/>
                  <a:t>Distance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119752968"/>
        <c:crosses val="autoZero"/>
        <c:auto val="1"/>
        <c:lblAlgn val="ctr"/>
        <c:lblOffset val="100"/>
        <c:noMultiLvlLbl val="0"/>
      </c:catAx>
      <c:valAx>
        <c:axId val="2119752968"/>
        <c:scaling>
          <c:orientation val="minMax"/>
          <c:max val="390.0"/>
          <c:min val="19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 i="0"/>
                </a:pPr>
                <a:r>
                  <a:rPr lang="fr-FR" sz="1400" b="0" i="0"/>
                  <a:t>Power output (W)</a:t>
                </a:r>
              </a:p>
            </c:rich>
          </c:tx>
          <c:layout>
            <c:manualLayout>
              <c:xMode val="edge"/>
              <c:yMode val="edge"/>
              <c:x val="0.00906735658812813"/>
              <c:y val="0.27764129740178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119747480"/>
        <c:crosses val="autoZero"/>
        <c:crossBetween val="between"/>
        <c:majorUnit val="25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573931207272"/>
          <c:y val="0.0226451148439669"/>
          <c:w val="0.878592454913667"/>
          <c:h val="0.814024270194061"/>
        </c:manualLayout>
      </c:layout>
      <c:lineChart>
        <c:grouping val="standard"/>
        <c:varyColors val="0"/>
        <c:ser>
          <c:idx val="0"/>
          <c:order val="0"/>
          <c:tx>
            <c:strRef>
              <c:f>Feuil3!$O$2</c:f>
              <c:strCache>
                <c:ptCount val="1"/>
                <c:pt idx="0">
                  <c:v>Pre - NC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plus>
            <c:min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minus>
            <c:spPr>
              <a:ln w="6350"/>
            </c:spPr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Feuil1!$C$151:$V$151</c:f>
              <c:numCache>
                <c:formatCode>0</c:formatCode>
                <c:ptCount val="20"/>
                <c:pt idx="0">
                  <c:v>250.0607692307692</c:v>
                </c:pt>
                <c:pt idx="1">
                  <c:v>250.126923076923</c:v>
                </c:pt>
                <c:pt idx="2">
                  <c:v>248.1215384615385</c:v>
                </c:pt>
                <c:pt idx="3">
                  <c:v>247.33</c:v>
                </c:pt>
                <c:pt idx="4">
                  <c:v>249.1761538461539</c:v>
                </c:pt>
                <c:pt idx="5">
                  <c:v>249.681794871795</c:v>
                </c:pt>
                <c:pt idx="6">
                  <c:v>249.4833333333333</c:v>
                </c:pt>
                <c:pt idx="7">
                  <c:v>249.9725641025641</c:v>
                </c:pt>
                <c:pt idx="8">
                  <c:v>248.7346153846154</c:v>
                </c:pt>
                <c:pt idx="9">
                  <c:v>247.4812820512821</c:v>
                </c:pt>
                <c:pt idx="10">
                  <c:v>244.1948717948693</c:v>
                </c:pt>
                <c:pt idx="11">
                  <c:v>244.214358974359</c:v>
                </c:pt>
                <c:pt idx="12">
                  <c:v>240.1569230769231</c:v>
                </c:pt>
                <c:pt idx="13">
                  <c:v>238.0092307692308</c:v>
                </c:pt>
                <c:pt idx="14">
                  <c:v>236.4764102564102</c:v>
                </c:pt>
                <c:pt idx="15">
                  <c:v>233.5194871794872</c:v>
                </c:pt>
                <c:pt idx="16">
                  <c:v>235.4702564102564</c:v>
                </c:pt>
                <c:pt idx="17">
                  <c:v>239.5282051282051</c:v>
                </c:pt>
                <c:pt idx="18">
                  <c:v>260.1633333333332</c:v>
                </c:pt>
                <c:pt idx="19">
                  <c:v>296.09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Feuil3!$O$3</c:f>
              <c:strCache>
                <c:ptCount val="1"/>
                <c:pt idx="0">
                  <c:v>Pre - PC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1.0</c:v>
                </c:pt>
              </c:numLit>
            </c:plus>
            <c:minus>
              <c:numRef>
                <c:f>Feuil1!$BQ$152:$CJ$152</c:f>
                <c:numCache>
                  <c:formatCode>General</c:formatCode>
                  <c:ptCount val="20"/>
                  <c:pt idx="0">
                    <c:v>44.43240851237786</c:v>
                  </c:pt>
                  <c:pt idx="1">
                    <c:v>34.27810662408545</c:v>
                  </c:pt>
                  <c:pt idx="2">
                    <c:v>38.08528213233721</c:v>
                  </c:pt>
                  <c:pt idx="3">
                    <c:v>41.11813341387991</c:v>
                  </c:pt>
                  <c:pt idx="4">
                    <c:v>32.5741381630509</c:v>
                  </c:pt>
                  <c:pt idx="5">
                    <c:v>30.38514376131835</c:v>
                  </c:pt>
                  <c:pt idx="6">
                    <c:v>33.39422045121178</c:v>
                  </c:pt>
                  <c:pt idx="7">
                    <c:v>32.80559844254912</c:v>
                  </c:pt>
                  <c:pt idx="8">
                    <c:v>33.44053825614056</c:v>
                  </c:pt>
                  <c:pt idx="9">
                    <c:v>33.519622759982</c:v>
                  </c:pt>
                  <c:pt idx="10">
                    <c:v>36.95654411205948</c:v>
                  </c:pt>
                  <c:pt idx="11">
                    <c:v>32.40408170009184</c:v>
                  </c:pt>
                  <c:pt idx="12">
                    <c:v>32.28877115333754</c:v>
                  </c:pt>
                  <c:pt idx="13">
                    <c:v>31.18192996837623</c:v>
                  </c:pt>
                  <c:pt idx="14">
                    <c:v>34.54377598025944</c:v>
                  </c:pt>
                  <c:pt idx="15">
                    <c:v>32.05835678261049</c:v>
                  </c:pt>
                  <c:pt idx="16">
                    <c:v>33.80263063778014</c:v>
                  </c:pt>
                  <c:pt idx="17">
                    <c:v>31.22613029576068</c:v>
                  </c:pt>
                  <c:pt idx="18">
                    <c:v>32.91695458707807</c:v>
                  </c:pt>
                  <c:pt idx="19">
                    <c:v>49.47644042781733</c:v>
                  </c:pt>
                </c:numCache>
              </c:numRef>
            </c:minus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Feuil1!$Y$151:$AR$151</c:f>
              <c:numCache>
                <c:formatCode>0</c:formatCode>
                <c:ptCount val="20"/>
                <c:pt idx="0">
                  <c:v>251.9746153846154</c:v>
                </c:pt>
                <c:pt idx="1">
                  <c:v>263.1935897435889</c:v>
                </c:pt>
                <c:pt idx="2">
                  <c:v>263.0569230769231</c:v>
                </c:pt>
                <c:pt idx="3">
                  <c:v>259.9066666666667</c:v>
                </c:pt>
                <c:pt idx="4">
                  <c:v>259.7482051282051</c:v>
                </c:pt>
                <c:pt idx="5">
                  <c:v>263.4835897435872</c:v>
                </c:pt>
                <c:pt idx="6">
                  <c:v>262.2079487179487</c:v>
                </c:pt>
                <c:pt idx="7">
                  <c:v>259.495641025641</c:v>
                </c:pt>
                <c:pt idx="8">
                  <c:v>254.181794871795</c:v>
                </c:pt>
                <c:pt idx="9">
                  <c:v>254.607435897436</c:v>
                </c:pt>
                <c:pt idx="10">
                  <c:v>252.4810256410256</c:v>
                </c:pt>
                <c:pt idx="11">
                  <c:v>253.9046153846154</c:v>
                </c:pt>
                <c:pt idx="12">
                  <c:v>248.058717948718</c:v>
                </c:pt>
                <c:pt idx="13">
                  <c:v>249.0279487179487</c:v>
                </c:pt>
                <c:pt idx="14">
                  <c:v>245.2102564102564</c:v>
                </c:pt>
                <c:pt idx="15">
                  <c:v>241.3076923076923</c:v>
                </c:pt>
                <c:pt idx="16">
                  <c:v>239.8161538461539</c:v>
                </c:pt>
                <c:pt idx="17">
                  <c:v>244.8238461538461</c:v>
                </c:pt>
                <c:pt idx="18">
                  <c:v>260.6161538461536</c:v>
                </c:pt>
                <c:pt idx="19">
                  <c:v>292.5341025641025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Feuil3!$O$4</c:f>
              <c:strCache>
                <c:ptCount val="1"/>
                <c:pt idx="0">
                  <c:v>Post - NC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1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Feuil1!$AU$152:$BN$152</c:f>
                <c:numCache>
                  <c:formatCode>General</c:formatCode>
                  <c:ptCount val="20"/>
                  <c:pt idx="0">
                    <c:v>52.1928205894513</c:v>
                  </c:pt>
                  <c:pt idx="1">
                    <c:v>42.37229916764174</c:v>
                  </c:pt>
                  <c:pt idx="2">
                    <c:v>46.69647772333982</c:v>
                  </c:pt>
                  <c:pt idx="3">
                    <c:v>45.07163203282705</c:v>
                  </c:pt>
                  <c:pt idx="4">
                    <c:v>40.80017496017178</c:v>
                  </c:pt>
                  <c:pt idx="5">
                    <c:v>37.27398113507737</c:v>
                  </c:pt>
                  <c:pt idx="6">
                    <c:v>36.90382261178137</c:v>
                  </c:pt>
                  <c:pt idx="7">
                    <c:v>36.60634096909022</c:v>
                  </c:pt>
                  <c:pt idx="8">
                    <c:v>34.40478696071195</c:v>
                  </c:pt>
                  <c:pt idx="9">
                    <c:v>33.39019180159082</c:v>
                  </c:pt>
                  <c:pt idx="10">
                    <c:v>34.92105555510334</c:v>
                  </c:pt>
                  <c:pt idx="11">
                    <c:v>33.59672063344782</c:v>
                  </c:pt>
                  <c:pt idx="12">
                    <c:v>29.22621412157831</c:v>
                  </c:pt>
                  <c:pt idx="13">
                    <c:v>30.86189708816233</c:v>
                  </c:pt>
                  <c:pt idx="14">
                    <c:v>25.8417448616164</c:v>
                  </c:pt>
                  <c:pt idx="15">
                    <c:v>30.1364754951643</c:v>
                  </c:pt>
                  <c:pt idx="16">
                    <c:v>34.97680266060576</c:v>
                  </c:pt>
                  <c:pt idx="17">
                    <c:v>34.42753788487948</c:v>
                  </c:pt>
                  <c:pt idx="18">
                    <c:v>29.5288482104903</c:v>
                  </c:pt>
                  <c:pt idx="19">
                    <c:v>41.35837689756652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Feuil1!$AU$151:$BN$151</c:f>
              <c:numCache>
                <c:formatCode>0</c:formatCode>
                <c:ptCount val="20"/>
                <c:pt idx="0">
                  <c:v>284.3523076923077</c:v>
                </c:pt>
                <c:pt idx="1">
                  <c:v>278.4261538461511</c:v>
                </c:pt>
                <c:pt idx="2">
                  <c:v>279.0792307692308</c:v>
                </c:pt>
                <c:pt idx="3">
                  <c:v>277.1048717948718</c:v>
                </c:pt>
                <c:pt idx="4">
                  <c:v>274.5402564102564</c:v>
                </c:pt>
                <c:pt idx="5">
                  <c:v>271.4817948717939</c:v>
                </c:pt>
                <c:pt idx="6">
                  <c:v>271.3084615384615</c:v>
                </c:pt>
                <c:pt idx="7">
                  <c:v>269.0146153846154</c:v>
                </c:pt>
                <c:pt idx="8">
                  <c:v>267.6312820512819</c:v>
                </c:pt>
                <c:pt idx="9">
                  <c:v>268.4651282051282</c:v>
                </c:pt>
                <c:pt idx="10">
                  <c:v>271.0389743589718</c:v>
                </c:pt>
                <c:pt idx="11">
                  <c:v>270.7492307692308</c:v>
                </c:pt>
                <c:pt idx="12">
                  <c:v>266.9815384615356</c:v>
                </c:pt>
                <c:pt idx="13">
                  <c:v>266.2051282051282</c:v>
                </c:pt>
                <c:pt idx="14">
                  <c:v>267.6838461538463</c:v>
                </c:pt>
                <c:pt idx="15">
                  <c:v>263.9694871794872</c:v>
                </c:pt>
                <c:pt idx="16">
                  <c:v>269.167435897436</c:v>
                </c:pt>
                <c:pt idx="17">
                  <c:v>268.4633333333334</c:v>
                </c:pt>
                <c:pt idx="18">
                  <c:v>293.5089743589718</c:v>
                </c:pt>
                <c:pt idx="19">
                  <c:v>339.3889743589718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9405816"/>
        <c:axId val="2119411368"/>
      </c:lineChart>
      <c:catAx>
        <c:axId val="2119405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/>
                </a:pPr>
                <a:r>
                  <a:rPr lang="fr-FR" sz="1400" b="0" i="0"/>
                  <a:t>Distance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119411368"/>
        <c:crosses val="autoZero"/>
        <c:auto val="1"/>
        <c:lblAlgn val="ctr"/>
        <c:lblOffset val="100"/>
        <c:noMultiLvlLbl val="0"/>
      </c:catAx>
      <c:valAx>
        <c:axId val="2119411368"/>
        <c:scaling>
          <c:orientation val="minMax"/>
          <c:max val="390.0"/>
          <c:min val="19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 i="0"/>
                </a:pPr>
                <a:r>
                  <a:rPr lang="fr-FR" sz="1400" b="0" i="0"/>
                  <a:t>Power output (W)</a:t>
                </a:r>
              </a:p>
            </c:rich>
          </c:tx>
          <c:layout>
            <c:manualLayout>
              <c:xMode val="edge"/>
              <c:yMode val="edge"/>
              <c:x val="0.00906735658812813"/>
              <c:y val="0.27764129740178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119405816"/>
        <c:crosses val="autoZero"/>
        <c:crossBetween val="between"/>
        <c:majorUnit val="25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573931207272"/>
          <c:y val="0.0226451148439669"/>
          <c:w val="0.878592454913667"/>
          <c:h val="0.814024270194061"/>
        </c:manualLayout>
      </c:layout>
      <c:lineChart>
        <c:grouping val="standard"/>
        <c:varyColors val="0"/>
        <c:ser>
          <c:idx val="0"/>
          <c:order val="0"/>
          <c:tx>
            <c:strRef>
              <c:f>Feuil3!$O$2</c:f>
              <c:strCache>
                <c:ptCount val="1"/>
                <c:pt idx="0">
                  <c:v>Pre - NC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plus>
            <c:min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minus>
            <c:spPr>
              <a:ln w="6350"/>
            </c:spPr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Feuil1!$C$151:$V$151</c:f>
              <c:numCache>
                <c:formatCode>0</c:formatCode>
                <c:ptCount val="20"/>
                <c:pt idx="0">
                  <c:v>250.0607692307692</c:v>
                </c:pt>
                <c:pt idx="1">
                  <c:v>250.126923076923</c:v>
                </c:pt>
                <c:pt idx="2">
                  <c:v>248.1215384615385</c:v>
                </c:pt>
                <c:pt idx="3">
                  <c:v>247.33</c:v>
                </c:pt>
                <c:pt idx="4">
                  <c:v>249.1761538461539</c:v>
                </c:pt>
                <c:pt idx="5">
                  <c:v>249.681794871795</c:v>
                </c:pt>
                <c:pt idx="6">
                  <c:v>249.4833333333333</c:v>
                </c:pt>
                <c:pt idx="7">
                  <c:v>249.9725641025641</c:v>
                </c:pt>
                <c:pt idx="8">
                  <c:v>248.7346153846154</c:v>
                </c:pt>
                <c:pt idx="9">
                  <c:v>247.4812820512821</c:v>
                </c:pt>
                <c:pt idx="10">
                  <c:v>244.1948717948693</c:v>
                </c:pt>
                <c:pt idx="11">
                  <c:v>244.214358974359</c:v>
                </c:pt>
                <c:pt idx="12">
                  <c:v>240.1569230769231</c:v>
                </c:pt>
                <c:pt idx="13">
                  <c:v>238.0092307692308</c:v>
                </c:pt>
                <c:pt idx="14">
                  <c:v>236.4764102564102</c:v>
                </c:pt>
                <c:pt idx="15">
                  <c:v>233.5194871794872</c:v>
                </c:pt>
                <c:pt idx="16">
                  <c:v>235.4702564102564</c:v>
                </c:pt>
                <c:pt idx="17">
                  <c:v>239.5282051282051</c:v>
                </c:pt>
                <c:pt idx="18">
                  <c:v>260.1633333333332</c:v>
                </c:pt>
                <c:pt idx="19">
                  <c:v>296.09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Feuil3!$O$3</c:f>
              <c:strCache>
                <c:ptCount val="1"/>
                <c:pt idx="0">
                  <c:v>Pre - PC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1.0</c:v>
                </c:pt>
              </c:numLit>
            </c:plus>
            <c:minus>
              <c:numRef>
                <c:f>Feuil1!$BQ$152:$CJ$152</c:f>
                <c:numCache>
                  <c:formatCode>General</c:formatCode>
                  <c:ptCount val="20"/>
                  <c:pt idx="0">
                    <c:v>44.43240851237786</c:v>
                  </c:pt>
                  <c:pt idx="1">
                    <c:v>34.27810662408545</c:v>
                  </c:pt>
                  <c:pt idx="2">
                    <c:v>38.08528213233721</c:v>
                  </c:pt>
                  <c:pt idx="3">
                    <c:v>41.11813341387991</c:v>
                  </c:pt>
                  <c:pt idx="4">
                    <c:v>32.5741381630509</c:v>
                  </c:pt>
                  <c:pt idx="5">
                    <c:v>30.38514376131835</c:v>
                  </c:pt>
                  <c:pt idx="6">
                    <c:v>33.39422045121178</c:v>
                  </c:pt>
                  <c:pt idx="7">
                    <c:v>32.80559844254912</c:v>
                  </c:pt>
                  <c:pt idx="8">
                    <c:v>33.44053825614056</c:v>
                  </c:pt>
                  <c:pt idx="9">
                    <c:v>33.519622759982</c:v>
                  </c:pt>
                  <c:pt idx="10">
                    <c:v>36.95654411205948</c:v>
                  </c:pt>
                  <c:pt idx="11">
                    <c:v>32.40408170009184</c:v>
                  </c:pt>
                  <c:pt idx="12">
                    <c:v>32.28877115333754</c:v>
                  </c:pt>
                  <c:pt idx="13">
                    <c:v>31.18192996837623</c:v>
                  </c:pt>
                  <c:pt idx="14">
                    <c:v>34.54377598025944</c:v>
                  </c:pt>
                  <c:pt idx="15">
                    <c:v>32.05835678261049</c:v>
                  </c:pt>
                  <c:pt idx="16">
                    <c:v>33.80263063778014</c:v>
                  </c:pt>
                  <c:pt idx="17">
                    <c:v>31.22613029576068</c:v>
                  </c:pt>
                  <c:pt idx="18">
                    <c:v>32.91695458707807</c:v>
                  </c:pt>
                  <c:pt idx="19">
                    <c:v>49.47644042781733</c:v>
                  </c:pt>
                </c:numCache>
              </c:numRef>
            </c:minus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Feuil1!$Y$151:$AR$151</c:f>
              <c:numCache>
                <c:formatCode>0</c:formatCode>
                <c:ptCount val="20"/>
                <c:pt idx="0">
                  <c:v>251.9746153846154</c:v>
                </c:pt>
                <c:pt idx="1">
                  <c:v>263.1935897435889</c:v>
                </c:pt>
                <c:pt idx="2">
                  <c:v>263.0569230769231</c:v>
                </c:pt>
                <c:pt idx="3">
                  <c:v>259.9066666666667</c:v>
                </c:pt>
                <c:pt idx="4">
                  <c:v>259.7482051282051</c:v>
                </c:pt>
                <c:pt idx="5">
                  <c:v>263.4835897435872</c:v>
                </c:pt>
                <c:pt idx="6">
                  <c:v>262.2079487179487</c:v>
                </c:pt>
                <c:pt idx="7">
                  <c:v>259.495641025641</c:v>
                </c:pt>
                <c:pt idx="8">
                  <c:v>254.181794871795</c:v>
                </c:pt>
                <c:pt idx="9">
                  <c:v>254.607435897436</c:v>
                </c:pt>
                <c:pt idx="10">
                  <c:v>252.4810256410256</c:v>
                </c:pt>
                <c:pt idx="11">
                  <c:v>253.9046153846154</c:v>
                </c:pt>
                <c:pt idx="12">
                  <c:v>248.058717948718</c:v>
                </c:pt>
                <c:pt idx="13">
                  <c:v>249.0279487179487</c:v>
                </c:pt>
                <c:pt idx="14">
                  <c:v>245.2102564102564</c:v>
                </c:pt>
                <c:pt idx="15">
                  <c:v>241.3076923076923</c:v>
                </c:pt>
                <c:pt idx="16">
                  <c:v>239.8161538461539</c:v>
                </c:pt>
                <c:pt idx="17">
                  <c:v>244.8238461538461</c:v>
                </c:pt>
                <c:pt idx="18">
                  <c:v>260.6161538461536</c:v>
                </c:pt>
                <c:pt idx="19">
                  <c:v>292.5341025641025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Feuil3!$O$4</c:f>
              <c:strCache>
                <c:ptCount val="1"/>
                <c:pt idx="0">
                  <c:v>Post - NC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1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Feuil1!$AU$152:$BN$152</c:f>
                <c:numCache>
                  <c:formatCode>General</c:formatCode>
                  <c:ptCount val="20"/>
                  <c:pt idx="0">
                    <c:v>52.1928205894513</c:v>
                  </c:pt>
                  <c:pt idx="1">
                    <c:v>42.37229916764174</c:v>
                  </c:pt>
                  <c:pt idx="2">
                    <c:v>46.69647772333982</c:v>
                  </c:pt>
                  <c:pt idx="3">
                    <c:v>45.07163203282705</c:v>
                  </c:pt>
                  <c:pt idx="4">
                    <c:v>40.80017496017178</c:v>
                  </c:pt>
                  <c:pt idx="5">
                    <c:v>37.27398113507737</c:v>
                  </c:pt>
                  <c:pt idx="6">
                    <c:v>36.90382261178137</c:v>
                  </c:pt>
                  <c:pt idx="7">
                    <c:v>36.60634096909022</c:v>
                  </c:pt>
                  <c:pt idx="8">
                    <c:v>34.40478696071195</c:v>
                  </c:pt>
                  <c:pt idx="9">
                    <c:v>33.39019180159082</c:v>
                  </c:pt>
                  <c:pt idx="10">
                    <c:v>34.92105555510334</c:v>
                  </c:pt>
                  <c:pt idx="11">
                    <c:v>33.59672063344782</c:v>
                  </c:pt>
                  <c:pt idx="12">
                    <c:v>29.22621412157831</c:v>
                  </c:pt>
                  <c:pt idx="13">
                    <c:v>30.86189708816233</c:v>
                  </c:pt>
                  <c:pt idx="14">
                    <c:v>25.8417448616164</c:v>
                  </c:pt>
                  <c:pt idx="15">
                    <c:v>30.1364754951643</c:v>
                  </c:pt>
                  <c:pt idx="16">
                    <c:v>34.97680266060576</c:v>
                  </c:pt>
                  <c:pt idx="17">
                    <c:v>34.42753788487948</c:v>
                  </c:pt>
                  <c:pt idx="18">
                    <c:v>29.5288482104903</c:v>
                  </c:pt>
                  <c:pt idx="19">
                    <c:v>41.35837689756652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Feuil1!$AU$151:$BN$151</c:f>
              <c:numCache>
                <c:formatCode>0</c:formatCode>
                <c:ptCount val="20"/>
                <c:pt idx="0">
                  <c:v>284.3523076923077</c:v>
                </c:pt>
                <c:pt idx="1">
                  <c:v>278.4261538461511</c:v>
                </c:pt>
                <c:pt idx="2">
                  <c:v>279.0792307692308</c:v>
                </c:pt>
                <c:pt idx="3">
                  <c:v>277.1048717948718</c:v>
                </c:pt>
                <c:pt idx="4">
                  <c:v>274.5402564102564</c:v>
                </c:pt>
                <c:pt idx="5">
                  <c:v>271.4817948717939</c:v>
                </c:pt>
                <c:pt idx="6">
                  <c:v>271.3084615384615</c:v>
                </c:pt>
                <c:pt idx="7">
                  <c:v>269.0146153846154</c:v>
                </c:pt>
                <c:pt idx="8">
                  <c:v>267.6312820512819</c:v>
                </c:pt>
                <c:pt idx="9">
                  <c:v>268.4651282051282</c:v>
                </c:pt>
                <c:pt idx="10">
                  <c:v>271.0389743589718</c:v>
                </c:pt>
                <c:pt idx="11">
                  <c:v>270.7492307692308</c:v>
                </c:pt>
                <c:pt idx="12">
                  <c:v>266.9815384615356</c:v>
                </c:pt>
                <c:pt idx="13">
                  <c:v>266.2051282051282</c:v>
                </c:pt>
                <c:pt idx="14">
                  <c:v>267.6838461538463</c:v>
                </c:pt>
                <c:pt idx="15">
                  <c:v>263.9694871794872</c:v>
                </c:pt>
                <c:pt idx="16">
                  <c:v>269.167435897436</c:v>
                </c:pt>
                <c:pt idx="17">
                  <c:v>268.4633333333334</c:v>
                </c:pt>
                <c:pt idx="18">
                  <c:v>293.5089743589718</c:v>
                </c:pt>
                <c:pt idx="19">
                  <c:v>339.3889743589718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Feuil3!$O$5</c:f>
              <c:strCache>
                <c:ptCount val="1"/>
                <c:pt idx="0">
                  <c:v>Post - PC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10"/>
            <c:spPr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Feuil1!$BQ$152:$CJ$152</c:f>
                <c:numCache>
                  <c:formatCode>General</c:formatCode>
                  <c:ptCount val="20"/>
                  <c:pt idx="0">
                    <c:v>44.43240851237786</c:v>
                  </c:pt>
                  <c:pt idx="1">
                    <c:v>34.27810662408545</c:v>
                  </c:pt>
                  <c:pt idx="2">
                    <c:v>38.08528213233721</c:v>
                  </c:pt>
                  <c:pt idx="3">
                    <c:v>41.11813341387991</c:v>
                  </c:pt>
                  <c:pt idx="4">
                    <c:v>32.5741381630509</c:v>
                  </c:pt>
                  <c:pt idx="5">
                    <c:v>30.38514376131835</c:v>
                  </c:pt>
                  <c:pt idx="6">
                    <c:v>33.39422045121178</c:v>
                  </c:pt>
                  <c:pt idx="7">
                    <c:v>32.80559844254912</c:v>
                  </c:pt>
                  <c:pt idx="8">
                    <c:v>33.44053825614056</c:v>
                  </c:pt>
                  <c:pt idx="9">
                    <c:v>33.519622759982</c:v>
                  </c:pt>
                  <c:pt idx="10">
                    <c:v>36.95654411205948</c:v>
                  </c:pt>
                  <c:pt idx="11">
                    <c:v>32.40408170009184</c:v>
                  </c:pt>
                  <c:pt idx="12">
                    <c:v>32.28877115333754</c:v>
                  </c:pt>
                  <c:pt idx="13">
                    <c:v>31.18192996837623</c:v>
                  </c:pt>
                  <c:pt idx="14">
                    <c:v>34.54377598025944</c:v>
                  </c:pt>
                  <c:pt idx="15">
                    <c:v>32.05835678261049</c:v>
                  </c:pt>
                  <c:pt idx="16">
                    <c:v>33.80263063778014</c:v>
                  </c:pt>
                  <c:pt idx="17">
                    <c:v>31.22613029576068</c:v>
                  </c:pt>
                  <c:pt idx="18">
                    <c:v>32.91695458707807</c:v>
                  </c:pt>
                  <c:pt idx="19">
                    <c:v>49.47644042781733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Feuil1!$BQ$151:$CJ$151</c:f>
              <c:numCache>
                <c:formatCode>0</c:formatCode>
                <c:ptCount val="20"/>
                <c:pt idx="0">
                  <c:v>292.4974358974359</c:v>
                </c:pt>
                <c:pt idx="1">
                  <c:v>282.9784615384615</c:v>
                </c:pt>
                <c:pt idx="2">
                  <c:v>282.9792307692308</c:v>
                </c:pt>
                <c:pt idx="3">
                  <c:v>282.9346153846154</c:v>
                </c:pt>
                <c:pt idx="4">
                  <c:v>278.7115384615358</c:v>
                </c:pt>
                <c:pt idx="5">
                  <c:v>276.5058974358975</c:v>
                </c:pt>
                <c:pt idx="6">
                  <c:v>281.3792307692307</c:v>
                </c:pt>
                <c:pt idx="7">
                  <c:v>275.9007692307692</c:v>
                </c:pt>
                <c:pt idx="8">
                  <c:v>269.475641025641</c:v>
                </c:pt>
                <c:pt idx="9">
                  <c:v>268.895641025641</c:v>
                </c:pt>
                <c:pt idx="10">
                  <c:v>276.966923076923</c:v>
                </c:pt>
                <c:pt idx="11">
                  <c:v>269.5161538461516</c:v>
                </c:pt>
                <c:pt idx="12">
                  <c:v>272.2499999999999</c:v>
                </c:pt>
                <c:pt idx="13">
                  <c:v>263.4787179487149</c:v>
                </c:pt>
                <c:pt idx="14">
                  <c:v>266.6738461538463</c:v>
                </c:pt>
                <c:pt idx="15">
                  <c:v>262.5923076923077</c:v>
                </c:pt>
                <c:pt idx="16">
                  <c:v>272.6746153846153</c:v>
                </c:pt>
                <c:pt idx="17">
                  <c:v>272.1925641025642</c:v>
                </c:pt>
                <c:pt idx="18">
                  <c:v>290.5748717948718</c:v>
                </c:pt>
                <c:pt idx="19">
                  <c:v>331.9333333333333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3036552"/>
        <c:axId val="2113088872"/>
      </c:lineChart>
      <c:catAx>
        <c:axId val="2113036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/>
                </a:pPr>
                <a:r>
                  <a:rPr lang="fr-FR" sz="1400" b="0" i="0"/>
                  <a:t>Distance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113088872"/>
        <c:crosses val="autoZero"/>
        <c:auto val="1"/>
        <c:lblAlgn val="ctr"/>
        <c:lblOffset val="100"/>
        <c:noMultiLvlLbl val="0"/>
      </c:catAx>
      <c:valAx>
        <c:axId val="2113088872"/>
        <c:scaling>
          <c:orientation val="minMax"/>
          <c:max val="390.0"/>
          <c:min val="19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 i="0"/>
                </a:pPr>
                <a:r>
                  <a:rPr lang="fr-FR" sz="1400" b="0" i="0"/>
                  <a:t>Power output (W)</a:t>
                </a:r>
              </a:p>
            </c:rich>
          </c:tx>
          <c:layout>
            <c:manualLayout>
              <c:xMode val="edge"/>
              <c:yMode val="edge"/>
              <c:x val="0.00906735658812813"/>
              <c:y val="0.27764129740178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113036552"/>
        <c:crosses val="autoZero"/>
        <c:crossBetween val="between"/>
        <c:majorUnit val="25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573931207272"/>
          <c:y val="0.0226451148439669"/>
          <c:w val="0.878592454913667"/>
          <c:h val="0.814024270194061"/>
        </c:manualLayout>
      </c:layout>
      <c:lineChart>
        <c:grouping val="standard"/>
        <c:varyColors val="0"/>
        <c:ser>
          <c:idx val="0"/>
          <c:order val="0"/>
          <c:tx>
            <c:strRef>
              <c:f>Feuil3!$O$2</c:f>
              <c:strCache>
                <c:ptCount val="1"/>
                <c:pt idx="0">
                  <c:v>Pre - NC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plus>
            <c:minus>
              <c:numRef>
                <c:f>[1]Mean!$C$152:$V$152</c:f>
                <c:numCache>
                  <c:formatCode>General</c:formatCode>
                  <c:ptCount val="20"/>
                  <c:pt idx="0">
                    <c:v>51.48545319821582</c:v>
                  </c:pt>
                  <c:pt idx="1">
                    <c:v>53.69675504820155</c:v>
                  </c:pt>
                  <c:pt idx="2">
                    <c:v>51.90372902137908</c:v>
                  </c:pt>
                  <c:pt idx="3">
                    <c:v>49.63924386492481</c:v>
                  </c:pt>
                  <c:pt idx="4">
                    <c:v>47.43420056297364</c:v>
                  </c:pt>
                  <c:pt idx="5">
                    <c:v>43.1924809903595</c:v>
                  </c:pt>
                  <c:pt idx="6">
                    <c:v>39.3555955360862</c:v>
                  </c:pt>
                  <c:pt idx="7">
                    <c:v>36.93584964737924</c:v>
                  </c:pt>
                  <c:pt idx="8">
                    <c:v>37.03180326218244</c:v>
                  </c:pt>
                  <c:pt idx="9">
                    <c:v>35.46080727858558</c:v>
                  </c:pt>
                  <c:pt idx="10">
                    <c:v>33.62915400791038</c:v>
                  </c:pt>
                  <c:pt idx="11">
                    <c:v>31.59035478634349</c:v>
                  </c:pt>
                  <c:pt idx="12">
                    <c:v>30.35496607920207</c:v>
                  </c:pt>
                  <c:pt idx="13">
                    <c:v>29.40724832398667</c:v>
                  </c:pt>
                  <c:pt idx="14">
                    <c:v>28.56588062776831</c:v>
                  </c:pt>
                  <c:pt idx="15">
                    <c:v>30.04497514055515</c:v>
                  </c:pt>
                  <c:pt idx="16">
                    <c:v>32.12475293064042</c:v>
                  </c:pt>
                  <c:pt idx="17">
                    <c:v>32.15475477815561</c:v>
                  </c:pt>
                  <c:pt idx="18">
                    <c:v>31.90694035147552</c:v>
                  </c:pt>
                  <c:pt idx="19">
                    <c:v>39.08861681890024</c:v>
                  </c:pt>
                </c:numCache>
              </c:numRef>
            </c:minus>
            <c:spPr>
              <a:ln w="6350"/>
            </c:spPr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Feuil1!$C$151:$V$151</c:f>
              <c:numCache>
                <c:formatCode>0</c:formatCode>
                <c:ptCount val="20"/>
                <c:pt idx="0">
                  <c:v>250.0607692307692</c:v>
                </c:pt>
                <c:pt idx="1">
                  <c:v>250.126923076923</c:v>
                </c:pt>
                <c:pt idx="2">
                  <c:v>248.1215384615385</c:v>
                </c:pt>
                <c:pt idx="3">
                  <c:v>247.33</c:v>
                </c:pt>
                <c:pt idx="4">
                  <c:v>249.1761538461539</c:v>
                </c:pt>
                <c:pt idx="5">
                  <c:v>249.681794871795</c:v>
                </c:pt>
                <c:pt idx="6">
                  <c:v>249.4833333333333</c:v>
                </c:pt>
                <c:pt idx="7">
                  <c:v>249.9725641025641</c:v>
                </c:pt>
                <c:pt idx="8">
                  <c:v>248.7346153846154</c:v>
                </c:pt>
                <c:pt idx="9">
                  <c:v>247.4812820512821</c:v>
                </c:pt>
                <c:pt idx="10">
                  <c:v>244.1948717948691</c:v>
                </c:pt>
                <c:pt idx="11">
                  <c:v>244.214358974359</c:v>
                </c:pt>
                <c:pt idx="12">
                  <c:v>240.1569230769231</c:v>
                </c:pt>
                <c:pt idx="13">
                  <c:v>238.0092307692308</c:v>
                </c:pt>
                <c:pt idx="14">
                  <c:v>236.4764102564102</c:v>
                </c:pt>
                <c:pt idx="15">
                  <c:v>233.5194871794872</c:v>
                </c:pt>
                <c:pt idx="16">
                  <c:v>235.4702564102564</c:v>
                </c:pt>
                <c:pt idx="17">
                  <c:v>239.5282051282051</c:v>
                </c:pt>
                <c:pt idx="18">
                  <c:v>260.1633333333332</c:v>
                </c:pt>
                <c:pt idx="19">
                  <c:v>296.09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Feuil3!$O$3</c:f>
              <c:strCache>
                <c:ptCount val="1"/>
                <c:pt idx="0">
                  <c:v>Pre - PC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10"/>
            <c:spPr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Lit>
                <c:formatCode>General</c:formatCode>
                <c:ptCount val="1"/>
                <c:pt idx="0">
                  <c:v>1.0</c:v>
                </c:pt>
              </c:numLit>
            </c:plus>
            <c:minus>
              <c:numRef>
                <c:f>Feuil1!$BQ$152:$CJ$152</c:f>
                <c:numCache>
                  <c:formatCode>General</c:formatCode>
                  <c:ptCount val="20"/>
                  <c:pt idx="0">
                    <c:v>44.43240851237786</c:v>
                  </c:pt>
                  <c:pt idx="1">
                    <c:v>34.27810662408545</c:v>
                  </c:pt>
                  <c:pt idx="2">
                    <c:v>38.08528213233721</c:v>
                  </c:pt>
                  <c:pt idx="3">
                    <c:v>41.11813341387991</c:v>
                  </c:pt>
                  <c:pt idx="4">
                    <c:v>32.5741381630509</c:v>
                  </c:pt>
                  <c:pt idx="5">
                    <c:v>30.38514376131835</c:v>
                  </c:pt>
                  <c:pt idx="6">
                    <c:v>33.39422045121176</c:v>
                  </c:pt>
                  <c:pt idx="7">
                    <c:v>32.80559844254912</c:v>
                  </c:pt>
                  <c:pt idx="8">
                    <c:v>33.44053825614056</c:v>
                  </c:pt>
                  <c:pt idx="9">
                    <c:v>33.519622759982</c:v>
                  </c:pt>
                  <c:pt idx="10">
                    <c:v>36.95654411205948</c:v>
                  </c:pt>
                  <c:pt idx="11">
                    <c:v>32.40408170009184</c:v>
                  </c:pt>
                  <c:pt idx="12">
                    <c:v>32.28877115333754</c:v>
                  </c:pt>
                  <c:pt idx="13">
                    <c:v>31.18192996837623</c:v>
                  </c:pt>
                  <c:pt idx="14">
                    <c:v>34.54377598025944</c:v>
                  </c:pt>
                  <c:pt idx="15">
                    <c:v>32.05835678261049</c:v>
                  </c:pt>
                  <c:pt idx="16">
                    <c:v>33.80263063778014</c:v>
                  </c:pt>
                  <c:pt idx="17">
                    <c:v>31.22613029576068</c:v>
                  </c:pt>
                  <c:pt idx="18">
                    <c:v>32.91695458707807</c:v>
                  </c:pt>
                  <c:pt idx="19">
                    <c:v>49.47644042781731</c:v>
                  </c:pt>
                </c:numCache>
              </c:numRef>
            </c:minus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Feuil1!$Y$151:$AR$151</c:f>
              <c:numCache>
                <c:formatCode>0</c:formatCode>
                <c:ptCount val="20"/>
                <c:pt idx="0">
                  <c:v>251.9746153846154</c:v>
                </c:pt>
                <c:pt idx="1">
                  <c:v>263.1935897435889</c:v>
                </c:pt>
                <c:pt idx="2">
                  <c:v>263.0569230769231</c:v>
                </c:pt>
                <c:pt idx="3">
                  <c:v>259.9066666666667</c:v>
                </c:pt>
                <c:pt idx="4">
                  <c:v>259.7482051282051</c:v>
                </c:pt>
                <c:pt idx="5">
                  <c:v>263.483589743587</c:v>
                </c:pt>
                <c:pt idx="6">
                  <c:v>262.2079487179487</c:v>
                </c:pt>
                <c:pt idx="7">
                  <c:v>259.495641025641</c:v>
                </c:pt>
                <c:pt idx="8">
                  <c:v>254.181794871795</c:v>
                </c:pt>
                <c:pt idx="9">
                  <c:v>254.607435897436</c:v>
                </c:pt>
                <c:pt idx="10">
                  <c:v>252.4810256410256</c:v>
                </c:pt>
                <c:pt idx="11">
                  <c:v>253.9046153846154</c:v>
                </c:pt>
                <c:pt idx="12">
                  <c:v>248.058717948718</c:v>
                </c:pt>
                <c:pt idx="13">
                  <c:v>249.0279487179487</c:v>
                </c:pt>
                <c:pt idx="14">
                  <c:v>245.2102564102564</c:v>
                </c:pt>
                <c:pt idx="15">
                  <c:v>241.3076923076923</c:v>
                </c:pt>
                <c:pt idx="16">
                  <c:v>239.8161538461539</c:v>
                </c:pt>
                <c:pt idx="17">
                  <c:v>244.8238461538461</c:v>
                </c:pt>
                <c:pt idx="18">
                  <c:v>260.6161538461536</c:v>
                </c:pt>
                <c:pt idx="19">
                  <c:v>292.5341025641025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Feuil3!$O$4</c:f>
              <c:strCache>
                <c:ptCount val="1"/>
                <c:pt idx="0">
                  <c:v>Post - NC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10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Feuil1!$AU$152:$BN$152</c:f>
                <c:numCache>
                  <c:formatCode>General</c:formatCode>
                  <c:ptCount val="20"/>
                  <c:pt idx="0">
                    <c:v>52.1928205894513</c:v>
                  </c:pt>
                  <c:pt idx="1">
                    <c:v>42.37229916764174</c:v>
                  </c:pt>
                  <c:pt idx="2">
                    <c:v>46.69647772333982</c:v>
                  </c:pt>
                  <c:pt idx="3">
                    <c:v>45.07163203282705</c:v>
                  </c:pt>
                  <c:pt idx="4">
                    <c:v>40.80017496017178</c:v>
                  </c:pt>
                  <c:pt idx="5">
                    <c:v>37.27398113507737</c:v>
                  </c:pt>
                  <c:pt idx="6">
                    <c:v>36.90382261178137</c:v>
                  </c:pt>
                  <c:pt idx="7">
                    <c:v>36.60634096909022</c:v>
                  </c:pt>
                  <c:pt idx="8">
                    <c:v>34.40478696071195</c:v>
                  </c:pt>
                  <c:pt idx="9">
                    <c:v>33.39019180159082</c:v>
                  </c:pt>
                  <c:pt idx="10">
                    <c:v>34.92105555510334</c:v>
                  </c:pt>
                  <c:pt idx="11">
                    <c:v>33.59672063344782</c:v>
                  </c:pt>
                  <c:pt idx="12">
                    <c:v>29.22621412157831</c:v>
                  </c:pt>
                  <c:pt idx="13">
                    <c:v>30.86189708816233</c:v>
                  </c:pt>
                  <c:pt idx="14">
                    <c:v>25.8417448616164</c:v>
                  </c:pt>
                  <c:pt idx="15">
                    <c:v>30.1364754951643</c:v>
                  </c:pt>
                  <c:pt idx="16">
                    <c:v>34.97680266060576</c:v>
                  </c:pt>
                  <c:pt idx="17">
                    <c:v>34.42753788487948</c:v>
                  </c:pt>
                  <c:pt idx="18">
                    <c:v>29.5288482104903</c:v>
                  </c:pt>
                  <c:pt idx="19">
                    <c:v>41.35837689756652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Feuil1!$AU$151:$BN$151</c:f>
              <c:numCache>
                <c:formatCode>0</c:formatCode>
                <c:ptCount val="20"/>
                <c:pt idx="0">
                  <c:v>284.3523076923077</c:v>
                </c:pt>
                <c:pt idx="1">
                  <c:v>278.4261538461509</c:v>
                </c:pt>
                <c:pt idx="2">
                  <c:v>279.0792307692308</c:v>
                </c:pt>
                <c:pt idx="3">
                  <c:v>277.1048717948718</c:v>
                </c:pt>
                <c:pt idx="4">
                  <c:v>274.5402564102564</c:v>
                </c:pt>
                <c:pt idx="5">
                  <c:v>271.4817948717939</c:v>
                </c:pt>
                <c:pt idx="6">
                  <c:v>271.3084615384615</c:v>
                </c:pt>
                <c:pt idx="7">
                  <c:v>269.0146153846154</c:v>
                </c:pt>
                <c:pt idx="8">
                  <c:v>267.6312820512819</c:v>
                </c:pt>
                <c:pt idx="9">
                  <c:v>268.4651282051282</c:v>
                </c:pt>
                <c:pt idx="10">
                  <c:v>271.0389743589716</c:v>
                </c:pt>
                <c:pt idx="11">
                  <c:v>270.7492307692308</c:v>
                </c:pt>
                <c:pt idx="12">
                  <c:v>266.9815384615354</c:v>
                </c:pt>
                <c:pt idx="13">
                  <c:v>266.2051282051282</c:v>
                </c:pt>
                <c:pt idx="14">
                  <c:v>267.6838461538463</c:v>
                </c:pt>
                <c:pt idx="15">
                  <c:v>263.9694871794872</c:v>
                </c:pt>
                <c:pt idx="16">
                  <c:v>269.167435897436</c:v>
                </c:pt>
                <c:pt idx="17">
                  <c:v>268.4633333333334</c:v>
                </c:pt>
                <c:pt idx="18">
                  <c:v>293.5089743589716</c:v>
                </c:pt>
                <c:pt idx="19">
                  <c:v>339.3889743589716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Feuil3!$O$5</c:f>
              <c:strCache>
                <c:ptCount val="1"/>
                <c:pt idx="0">
                  <c:v>Post - PC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10"/>
            <c:spPr>
              <a:solidFill>
                <a:schemeClr val="tx1">
                  <a:lumMod val="65000"/>
                  <a:lumOff val="35000"/>
                </a:schemeClr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plus"/>
            <c:errValType val="cust"/>
            <c:noEndCap val="0"/>
            <c:plus>
              <c:numRef>
                <c:f>Feuil1!$BQ$152:$CJ$152</c:f>
                <c:numCache>
                  <c:formatCode>General</c:formatCode>
                  <c:ptCount val="20"/>
                  <c:pt idx="0">
                    <c:v>44.43240851237786</c:v>
                  </c:pt>
                  <c:pt idx="1">
                    <c:v>34.27810662408545</c:v>
                  </c:pt>
                  <c:pt idx="2">
                    <c:v>38.08528213233721</c:v>
                  </c:pt>
                  <c:pt idx="3">
                    <c:v>41.11813341387991</c:v>
                  </c:pt>
                  <c:pt idx="4">
                    <c:v>32.5741381630509</c:v>
                  </c:pt>
                  <c:pt idx="5">
                    <c:v>30.38514376131835</c:v>
                  </c:pt>
                  <c:pt idx="6">
                    <c:v>33.39422045121176</c:v>
                  </c:pt>
                  <c:pt idx="7">
                    <c:v>32.80559844254912</c:v>
                  </c:pt>
                  <c:pt idx="8">
                    <c:v>33.44053825614056</c:v>
                  </c:pt>
                  <c:pt idx="9">
                    <c:v>33.519622759982</c:v>
                  </c:pt>
                  <c:pt idx="10">
                    <c:v>36.95654411205948</c:v>
                  </c:pt>
                  <c:pt idx="11">
                    <c:v>32.40408170009184</c:v>
                  </c:pt>
                  <c:pt idx="12">
                    <c:v>32.28877115333754</c:v>
                  </c:pt>
                  <c:pt idx="13">
                    <c:v>31.18192996837623</c:v>
                  </c:pt>
                  <c:pt idx="14">
                    <c:v>34.54377598025944</c:v>
                  </c:pt>
                  <c:pt idx="15">
                    <c:v>32.05835678261049</c:v>
                  </c:pt>
                  <c:pt idx="16">
                    <c:v>33.80263063778014</c:v>
                  </c:pt>
                  <c:pt idx="17">
                    <c:v>31.22613029576068</c:v>
                  </c:pt>
                  <c:pt idx="18">
                    <c:v>32.91695458707807</c:v>
                  </c:pt>
                  <c:pt idx="19">
                    <c:v>49.47644042781731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[1]AUBIN!$G$161:$G$181</c:f>
              <c:numCache>
                <c:formatCode>General</c:formatCode>
                <c:ptCount val="21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</c:numCache>
            </c:numRef>
          </c:cat>
          <c:val>
            <c:numRef>
              <c:f>Feuil1!$BQ$151:$CJ$151</c:f>
              <c:numCache>
                <c:formatCode>0</c:formatCode>
                <c:ptCount val="20"/>
                <c:pt idx="0">
                  <c:v>292.4974358974359</c:v>
                </c:pt>
                <c:pt idx="1">
                  <c:v>282.9784615384615</c:v>
                </c:pt>
                <c:pt idx="2">
                  <c:v>282.9792307692308</c:v>
                </c:pt>
                <c:pt idx="3">
                  <c:v>282.9346153846154</c:v>
                </c:pt>
                <c:pt idx="4">
                  <c:v>278.7115384615356</c:v>
                </c:pt>
                <c:pt idx="5">
                  <c:v>276.5058974358975</c:v>
                </c:pt>
                <c:pt idx="6">
                  <c:v>281.3792307692307</c:v>
                </c:pt>
                <c:pt idx="7">
                  <c:v>275.9007692307692</c:v>
                </c:pt>
                <c:pt idx="8">
                  <c:v>269.475641025641</c:v>
                </c:pt>
                <c:pt idx="9">
                  <c:v>268.895641025641</c:v>
                </c:pt>
                <c:pt idx="10">
                  <c:v>276.966923076923</c:v>
                </c:pt>
                <c:pt idx="11">
                  <c:v>269.5161538461516</c:v>
                </c:pt>
                <c:pt idx="12">
                  <c:v>272.2499999999999</c:v>
                </c:pt>
                <c:pt idx="13">
                  <c:v>263.4787179487145</c:v>
                </c:pt>
                <c:pt idx="14">
                  <c:v>266.6738461538463</c:v>
                </c:pt>
                <c:pt idx="15">
                  <c:v>262.5923076923077</c:v>
                </c:pt>
                <c:pt idx="16">
                  <c:v>272.6746153846153</c:v>
                </c:pt>
                <c:pt idx="17">
                  <c:v>272.1925641025642</c:v>
                </c:pt>
                <c:pt idx="18">
                  <c:v>290.5748717948718</c:v>
                </c:pt>
                <c:pt idx="19">
                  <c:v>331.9333333333333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3057592"/>
        <c:axId val="2123042408"/>
      </c:lineChart>
      <c:catAx>
        <c:axId val="2123057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/>
                </a:pPr>
                <a:r>
                  <a:rPr lang="fr-FR" sz="1400" b="0" i="0"/>
                  <a:t>Distance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123042408"/>
        <c:crosses val="autoZero"/>
        <c:auto val="1"/>
        <c:lblAlgn val="ctr"/>
        <c:lblOffset val="100"/>
        <c:noMultiLvlLbl val="0"/>
      </c:catAx>
      <c:valAx>
        <c:axId val="2123042408"/>
        <c:scaling>
          <c:orientation val="minMax"/>
          <c:max val="390.0"/>
          <c:min val="19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 b="0" i="0"/>
                </a:pPr>
                <a:r>
                  <a:rPr lang="fr-FR" sz="1400" b="0" i="0"/>
                  <a:t>Power output (W)</a:t>
                </a:r>
              </a:p>
            </c:rich>
          </c:tx>
          <c:layout>
            <c:manualLayout>
              <c:xMode val="edge"/>
              <c:yMode val="edge"/>
              <c:x val="0.00906735658812813"/>
              <c:y val="0.27764129740178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fr-FR"/>
          </a:p>
        </c:txPr>
        <c:crossAx val="2123057592"/>
        <c:crosses val="autoZero"/>
        <c:crossBetween val="between"/>
        <c:majorUnit val="25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707457245436"/>
          <c:y val="0.208209001709536"/>
          <c:w val="0.621724694009826"/>
          <c:h val="0.59163077580978"/>
        </c:manualLayout>
      </c:layout>
      <c:lineChart>
        <c:grouping val="standard"/>
        <c:varyColors val="0"/>
        <c:ser>
          <c:idx val="0"/>
          <c:order val="0"/>
          <c:spPr>
            <a:ln w="12700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6350">
                <a:solidFill>
                  <a:schemeClr val="tx1"/>
                </a:solidFill>
              </a:ln>
            </c:spPr>
          </c:marker>
          <c:errBars>
            <c:errDir val="y"/>
            <c:errBarType val="minus"/>
            <c:errValType val="cust"/>
            <c:noEndCap val="0"/>
            <c:plus>
              <c:numRef>
                <c:f>('[Training load.xlsx]Feuil1'!$B$18,'[Training load.xlsx]Feuil1'!$D$18)</c:f>
                <c:numCache>
                  <c:formatCode>General</c:formatCode>
                  <c:ptCount val="2"/>
                  <c:pt idx="0">
                    <c:v>0.0</c:v>
                  </c:pt>
                  <c:pt idx="1">
                    <c:v>0.0</c:v>
                  </c:pt>
                </c:numCache>
              </c:numRef>
            </c:plus>
            <c:minus>
              <c:numRef>
                <c:f>Feuil1!$M$779:$N$779</c:f>
                <c:numCache>
                  <c:formatCode>General</c:formatCode>
                  <c:ptCount val="2"/>
                  <c:pt idx="0">
                    <c:v>0.281115111852902</c:v>
                  </c:pt>
                  <c:pt idx="1">
                    <c:v>0.186319175515657</c:v>
                  </c:pt>
                </c:numCache>
              </c:numRef>
            </c:minus>
          </c:errBars>
          <c:cat>
            <c:strRef>
              <c:f>Feuil3!$J$150:$K$150</c:f>
              <c:strCache>
                <c:ptCount val="2"/>
                <c:pt idx="0">
                  <c:v>HTT1</c:v>
                </c:pt>
                <c:pt idx="1">
                  <c:v>HTT2</c:v>
                </c:pt>
              </c:strCache>
            </c:strRef>
          </c:cat>
          <c:val>
            <c:numRef>
              <c:f>Feuil1!$M$778:$N$778</c:f>
              <c:numCache>
                <c:formatCode>0.00</c:formatCode>
                <c:ptCount val="2"/>
                <c:pt idx="0">
                  <c:v>1.851623376623376</c:v>
                </c:pt>
                <c:pt idx="1">
                  <c:v>1.649285714285715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5618776"/>
        <c:axId val="2115611368"/>
      </c:lineChart>
      <c:catAx>
        <c:axId val="2115618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2115611368"/>
        <c:crosses val="autoZero"/>
        <c:auto val="1"/>
        <c:lblAlgn val="ctr"/>
        <c:lblOffset val="100"/>
        <c:noMultiLvlLbl val="0"/>
      </c:catAx>
      <c:valAx>
        <c:axId val="2115611368"/>
        <c:scaling>
          <c:orientation val="minMax"/>
          <c:max val="1.9"/>
          <c:min val="1.4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 b="0"/>
                </a:pPr>
                <a:r>
                  <a:rPr lang="fr-FR" sz="1050" b="0"/>
                  <a:t>Heat gain (°C)</a:t>
                </a:r>
              </a:p>
            </c:rich>
          </c:tx>
          <c:layout>
            <c:manualLayout>
              <c:xMode val="edge"/>
              <c:yMode val="edge"/>
              <c:x val="0.037606319557047"/>
              <c:y val="0.280067047175204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2115618776"/>
        <c:crosses val="autoZero"/>
        <c:crossBetween val="between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514635875854"/>
          <c:y val="0.162962962962963"/>
          <c:w val="0.579216663625466"/>
          <c:h val="0.696913580246914"/>
        </c:manualLayout>
      </c:layout>
      <c:barChart>
        <c:barDir val="col"/>
        <c:grouping val="clustered"/>
        <c:varyColors val="0"/>
        <c:ser>
          <c:idx val="0"/>
          <c:order val="0"/>
          <c:tx>
            <c:v>Pre-session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minus"/>
            <c:errValType val="cust"/>
            <c:noEndCap val="0"/>
            <c:plus>
              <c:numRef>
                <c:f>Feuil1!$M$799</c:f>
                <c:numCache>
                  <c:formatCode>General</c:formatCode>
                  <c:ptCount val="1"/>
                  <c:pt idx="0">
                    <c:v>0.280599828467986</c:v>
                  </c:pt>
                </c:numCache>
              </c:numRef>
            </c:plus>
            <c:minus>
              <c:numRef>
                <c:f>Feuil1!$AF$815</c:f>
                <c:numCache>
                  <c:formatCode>General</c:formatCode>
                  <c:ptCount val="1"/>
                  <c:pt idx="0">
                    <c:v>1.826470267098546</c:v>
                  </c:pt>
                </c:numCache>
              </c:numRef>
            </c:minus>
          </c:errBars>
          <c:cat>
            <c:strRef>
              <c:f>Feuil3!$J$152</c:f>
              <c:strCache>
                <c:ptCount val="1"/>
                <c:pt idx="0">
                  <c:v>HTT1     HTT2</c:v>
                </c:pt>
              </c:strCache>
            </c:strRef>
          </c:cat>
          <c:val>
            <c:numRef>
              <c:f>Feuil1!$AF$814</c:f>
              <c:numCache>
                <c:formatCode>0.00</c:formatCode>
                <c:ptCount val="1"/>
                <c:pt idx="0">
                  <c:v>-0.318681318681319</c:v>
                </c:pt>
              </c:numCache>
            </c:numRef>
          </c:val>
        </c:ser>
        <c:ser>
          <c:idx val="1"/>
          <c:order val="1"/>
          <c:tx>
            <c:v>Post-session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Feuil1!$AG$815</c:f>
                <c:numCache>
                  <c:formatCode>General</c:formatCode>
                  <c:ptCount val="1"/>
                  <c:pt idx="0">
                    <c:v>2.062904703020842</c:v>
                  </c:pt>
                </c:numCache>
              </c:numRef>
            </c:plus>
            <c:minus>
              <c:numRef>
                <c:f>[10]Feuil1!$H$161</c:f>
                <c:numCache>
                  <c:formatCode>General</c:formatCode>
                  <c:ptCount val="1"/>
                  <c:pt idx="0">
                    <c:v>0.0</c:v>
                  </c:pt>
                </c:numCache>
              </c:numRef>
            </c:minus>
          </c:errBars>
          <c:cat>
            <c:strRef>
              <c:f>Feuil3!$J$152</c:f>
              <c:strCache>
                <c:ptCount val="1"/>
                <c:pt idx="0">
                  <c:v>HTT1     HTT2</c:v>
                </c:pt>
              </c:strCache>
            </c:strRef>
          </c:cat>
          <c:val>
            <c:numRef>
              <c:f>Feuil1!$AG$814</c:f>
              <c:numCache>
                <c:formatCode>0.00</c:formatCode>
                <c:ptCount val="1"/>
                <c:pt idx="0">
                  <c:v>0.373626373626374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1453512"/>
        <c:axId val="2121456520"/>
      </c:barChart>
      <c:catAx>
        <c:axId val="2121453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900"/>
            </a:pPr>
            <a:endParaRPr lang="fr-FR"/>
          </a:p>
        </c:txPr>
        <c:crossAx val="2121456520"/>
        <c:crosses val="autoZero"/>
        <c:auto val="1"/>
        <c:lblAlgn val="ctr"/>
        <c:lblOffset val="100"/>
        <c:noMultiLvlLbl val="0"/>
      </c:catAx>
      <c:valAx>
        <c:axId val="2121456520"/>
        <c:scaling>
          <c:orientation val="minMax"/>
          <c:max val="2.5"/>
          <c:min val="-2.5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 b="0"/>
                </a:pPr>
                <a:r>
                  <a:rPr lang="fr-FR" sz="1050" b="0"/>
                  <a:t>Thermal comfort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2121453512"/>
        <c:crosses val="autoZero"/>
        <c:crossBetween val="between"/>
        <c:majorUnit val="1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7921346624879"/>
          <c:y val="0.195061728395062"/>
          <c:w val="0.536694937360244"/>
          <c:h val="0.642901720618256"/>
        </c:manualLayout>
      </c:layout>
      <c:barChart>
        <c:barDir val="col"/>
        <c:grouping val="clustered"/>
        <c:varyColors val="0"/>
        <c:ser>
          <c:idx val="0"/>
          <c:order val="0"/>
          <c:tx>
            <c:v>Pre-session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Feuil1!$M$799</c:f>
                <c:numCache>
                  <c:formatCode>General</c:formatCode>
                  <c:ptCount val="1"/>
                  <c:pt idx="0">
                    <c:v>0.280599828467986</c:v>
                  </c:pt>
                </c:numCache>
              </c:numRef>
            </c:plus>
            <c:minus>
              <c:numRef>
                <c:f>[1]Feuil1!$G$161</c:f>
                <c:numCache>
                  <c:formatCode>General</c:formatCode>
                  <c:ptCount val="1"/>
                  <c:pt idx="0">
                    <c:v>0.0</c:v>
                  </c:pt>
                </c:numCache>
              </c:numRef>
            </c:minus>
          </c:errBars>
          <c:cat>
            <c:strRef>
              <c:f>Feuil3!$J$151</c:f>
              <c:strCache>
                <c:ptCount val="1"/>
                <c:pt idx="0">
                  <c:v> HTT1   HTT2</c:v>
                </c:pt>
              </c:strCache>
            </c:strRef>
          </c:cat>
          <c:val>
            <c:numRef>
              <c:f>Feuil1!$M$798</c:f>
              <c:numCache>
                <c:formatCode>0.00</c:formatCode>
                <c:ptCount val="1"/>
                <c:pt idx="0">
                  <c:v>-1.07857142857143</c:v>
                </c:pt>
              </c:numCache>
            </c:numRef>
          </c:val>
        </c:ser>
        <c:ser>
          <c:idx val="1"/>
          <c:order val="1"/>
          <c:tx>
            <c:v>Post-session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Feuil1!$N$799</c:f>
                <c:numCache>
                  <c:formatCode>General</c:formatCode>
                  <c:ptCount val="1"/>
                  <c:pt idx="0">
                    <c:v>0.356725030314312</c:v>
                  </c:pt>
                </c:numCache>
              </c:numRef>
            </c:plus>
            <c:minus>
              <c:numRef>
                <c:f>[1]Feuil1!$H$161</c:f>
                <c:numCache>
                  <c:formatCode>General</c:formatCode>
                  <c:ptCount val="1"/>
                  <c:pt idx="0">
                    <c:v>0.0</c:v>
                  </c:pt>
                </c:numCache>
              </c:numRef>
            </c:minus>
          </c:errBars>
          <c:cat>
            <c:strRef>
              <c:f>Feuil3!$J$151</c:f>
              <c:strCache>
                <c:ptCount val="1"/>
                <c:pt idx="0">
                  <c:v> HTT1   HTT2</c:v>
                </c:pt>
              </c:strCache>
            </c:strRef>
          </c:cat>
          <c:val>
            <c:numRef>
              <c:f>Feuil1!$N$798</c:f>
              <c:numCache>
                <c:formatCode>0.00</c:formatCode>
                <c:ptCount val="1"/>
                <c:pt idx="0">
                  <c:v>-1.342857142857144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5239736"/>
        <c:axId val="2115242744"/>
      </c:barChart>
      <c:catAx>
        <c:axId val="2115239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900"/>
            </a:pPr>
            <a:endParaRPr lang="fr-FR"/>
          </a:p>
        </c:txPr>
        <c:crossAx val="2115242744"/>
        <c:crosses val="autoZero"/>
        <c:auto val="1"/>
        <c:lblAlgn val="ctr"/>
        <c:lblOffset val="100"/>
        <c:noMultiLvlLbl val="0"/>
      </c:catAx>
      <c:valAx>
        <c:axId val="2115242744"/>
        <c:scaling>
          <c:orientation val="minMax"/>
          <c:max val="0.0"/>
          <c:min val="-1.5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 b="0"/>
                </a:pPr>
                <a:r>
                  <a:rPr lang="fr-FR" sz="1050" b="0"/>
                  <a:t>Body mass loss</a:t>
                </a:r>
                <a:r>
                  <a:rPr lang="fr-FR" sz="1050" b="0" baseline="0"/>
                  <a:t> (kg)</a:t>
                </a:r>
                <a:endParaRPr lang="fr-FR" sz="1050" b="0"/>
              </a:p>
            </c:rich>
          </c:tx>
          <c:layout>
            <c:manualLayout>
              <c:xMode val="edge"/>
              <c:yMode val="edge"/>
              <c:x val="0.0848104401598791"/>
              <c:y val="0.241237346380576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2115239736"/>
        <c:crosses val="autoZero"/>
        <c:crossBetween val="between"/>
        <c:majorUnit val="0.3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7921346624879"/>
          <c:y val="0.183086685346191"/>
          <c:w val="0.492277106820448"/>
          <c:h val="0.65487716161749"/>
        </c:manualLayout>
      </c:layout>
      <c:barChart>
        <c:barDir val="col"/>
        <c:grouping val="clustered"/>
        <c:varyColors val="0"/>
        <c:ser>
          <c:idx val="0"/>
          <c:order val="0"/>
          <c:tx>
            <c:v>Pre-session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minus"/>
            <c:errValType val="cust"/>
            <c:noEndCap val="0"/>
            <c:plus>
              <c:numRef>
                <c:f>[3]Feuil1!$M$799</c:f>
                <c:numCache>
                  <c:formatCode>General</c:formatCode>
                  <c:ptCount val="1"/>
                  <c:pt idx="0">
                    <c:v>0.0</c:v>
                  </c:pt>
                </c:numCache>
              </c:numRef>
            </c:plus>
            <c:minus>
              <c:numRef>
                <c:f>Récap!$V$42</c:f>
                <c:numCache>
                  <c:formatCode>General</c:formatCode>
                  <c:ptCount val="1"/>
                  <c:pt idx="0">
                    <c:v>482.5841043930356</c:v>
                  </c:pt>
                </c:numCache>
              </c:numRef>
            </c:minus>
          </c:errBars>
          <c:cat>
            <c:strRef>
              <c:f>Feuil3!$J$151</c:f>
              <c:strCache>
                <c:ptCount val="1"/>
                <c:pt idx="0">
                  <c:v> HTT1   HTT2</c:v>
                </c:pt>
              </c:strCache>
            </c:strRef>
          </c:cat>
          <c:val>
            <c:numRef>
              <c:f>Récap!$V$52</c:f>
              <c:numCache>
                <c:formatCode>0.00</c:formatCode>
                <c:ptCount val="1"/>
                <c:pt idx="0">
                  <c:v>1305.9136083841</c:v>
                </c:pt>
              </c:numCache>
            </c:numRef>
          </c:val>
        </c:ser>
        <c:ser>
          <c:idx val="1"/>
          <c:order val="1"/>
          <c:tx>
            <c:v>Post-session</c:v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minus"/>
            <c:errValType val="cust"/>
            <c:noEndCap val="0"/>
            <c:plus>
              <c:numRef>
                <c:f>[3]Feuil1!$N$799</c:f>
                <c:numCache>
                  <c:formatCode>General</c:formatCode>
                  <c:ptCount val="1"/>
                  <c:pt idx="0">
                    <c:v>0.0</c:v>
                  </c:pt>
                </c:numCache>
              </c:numRef>
            </c:plus>
            <c:minus>
              <c:numRef>
                <c:f>Récap!$X$42</c:f>
                <c:numCache>
                  <c:formatCode>General</c:formatCode>
                  <c:ptCount val="1"/>
                  <c:pt idx="0">
                    <c:v>544.4207251606701</c:v>
                  </c:pt>
                </c:numCache>
              </c:numRef>
            </c:minus>
          </c:errBars>
          <c:cat>
            <c:strRef>
              <c:f>Feuil3!$J$151</c:f>
              <c:strCache>
                <c:ptCount val="1"/>
                <c:pt idx="0">
                  <c:v> HTT1   HTT2</c:v>
                </c:pt>
              </c:strCache>
            </c:strRef>
          </c:cat>
          <c:val>
            <c:numRef>
              <c:f>Récap!$X$52</c:f>
              <c:numCache>
                <c:formatCode>0.00</c:formatCode>
                <c:ptCount val="1"/>
                <c:pt idx="0">
                  <c:v>1084.149586189532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1371576"/>
        <c:axId val="2121374584"/>
      </c:barChart>
      <c:catAx>
        <c:axId val="2121371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900"/>
            </a:pPr>
            <a:endParaRPr lang="fr-FR"/>
          </a:p>
        </c:txPr>
        <c:crossAx val="2121374584"/>
        <c:crosses val="autoZero"/>
        <c:auto val="1"/>
        <c:lblAlgn val="ctr"/>
        <c:lblOffset val="100"/>
        <c:noMultiLvlLbl val="0"/>
      </c:catAx>
      <c:valAx>
        <c:axId val="2121374584"/>
        <c:scaling>
          <c:orientation val="minMax"/>
          <c:max val="1400.0"/>
          <c:min val="500.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050" b="0"/>
                </a:pPr>
                <a:r>
                  <a:rPr lang="fr-FR" sz="1050" b="0" dirty="0" smtClean="0"/>
                  <a:t>Sodium concentration           in sweat  (mg.l</a:t>
                </a:r>
                <a:r>
                  <a:rPr lang="fr-FR" sz="1050" b="0" baseline="30000" dirty="0" smtClean="0"/>
                  <a:t>-1</a:t>
                </a:r>
                <a:r>
                  <a:rPr lang="fr-FR" sz="1050" b="0" baseline="0" dirty="0" smtClean="0"/>
                  <a:t>)</a:t>
                </a:r>
                <a:endParaRPr lang="fr-FR" sz="1050" b="0" dirty="0"/>
              </a:p>
            </c:rich>
          </c:tx>
          <c:layout>
            <c:manualLayout>
              <c:xMode val="edge"/>
              <c:yMode val="edge"/>
              <c:x val="0.00146943319150297"/>
              <c:y val="0.214970116061044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fr-FR"/>
          </a:p>
        </c:txPr>
        <c:crossAx val="2121371576"/>
        <c:crosses val="autoZero"/>
        <c:crossBetween val="between"/>
        <c:majorUnit val="200.0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ADFE3-796B-A746-909D-16B8735A0D45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BC99E-2EB6-8C46-8A01-04D24B8C6C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0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BC99E-2EB6-8C46-8A01-04D24B8C6C2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204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57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83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7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96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83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80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466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09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6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129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78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9B5CB-74F1-8749-BCDF-4285069F4E14}" type="datetimeFigureOut">
              <a:rPr lang="fr-FR" smtClean="0"/>
              <a:t>08/01/16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CFF45-5A59-9C4E-8449-F2B994F2C3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74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98.png"/><Relationship Id="rId21" Type="http://schemas.openxmlformats.org/officeDocument/2006/relationships/image" Target="../media/image99.png"/><Relationship Id="rId22" Type="http://schemas.openxmlformats.org/officeDocument/2006/relationships/image" Target="../media/image97.jpeg"/><Relationship Id="rId23" Type="http://schemas.microsoft.com/office/2007/relationships/hdphoto" Target="../media/hdphoto69.wdp"/><Relationship Id="rId24" Type="http://schemas.openxmlformats.org/officeDocument/2006/relationships/image" Target="../media/image112.png"/><Relationship Id="rId25" Type="http://schemas.microsoft.com/office/2007/relationships/hdphoto" Target="../media/hdphoto56.wdp"/><Relationship Id="rId26" Type="http://schemas.microsoft.com/office/2007/relationships/hdphoto" Target="../media/hdphoto70.wdp"/><Relationship Id="rId27" Type="http://schemas.microsoft.com/office/2007/relationships/hdphoto" Target="../media/hdphoto71.wdp"/><Relationship Id="rId28" Type="http://schemas.openxmlformats.org/officeDocument/2006/relationships/image" Target="../media/image76.jpeg"/><Relationship Id="rId29" Type="http://schemas.microsoft.com/office/2007/relationships/hdphoto" Target="../media/hdphoto5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58.png"/><Relationship Id="rId30" Type="http://schemas.openxmlformats.org/officeDocument/2006/relationships/image" Target="../media/image77.png"/><Relationship Id="rId31" Type="http://schemas.microsoft.com/office/2007/relationships/hdphoto" Target="../media/hdphoto72.wdp"/><Relationship Id="rId32" Type="http://schemas.microsoft.com/office/2007/relationships/hdphoto" Target="../media/hdphoto31.wdp"/><Relationship Id="rId9" Type="http://schemas.openxmlformats.org/officeDocument/2006/relationships/image" Target="../media/image57.png"/><Relationship Id="rId6" Type="http://schemas.openxmlformats.org/officeDocument/2006/relationships/image" Target="../media/image59.jpeg"/><Relationship Id="rId7" Type="http://schemas.microsoft.com/office/2007/relationships/hdphoto" Target="../media/hdphoto37.wdp"/><Relationship Id="rId8" Type="http://schemas.microsoft.com/office/2007/relationships/hdphoto" Target="../media/hdphoto34.wdp"/><Relationship Id="rId33" Type="http://schemas.openxmlformats.org/officeDocument/2006/relationships/image" Target="../media/image113.png"/><Relationship Id="rId10" Type="http://schemas.microsoft.com/office/2007/relationships/hdphoto" Target="../media/hdphoto22.wdp"/><Relationship Id="rId11" Type="http://schemas.openxmlformats.org/officeDocument/2006/relationships/image" Target="../media/image55.jpeg"/><Relationship Id="rId12" Type="http://schemas.microsoft.com/office/2007/relationships/hdphoto" Target="../media/hdphoto21.wdp"/><Relationship Id="rId13" Type="http://schemas.openxmlformats.org/officeDocument/2006/relationships/image" Target="../media/image56.png"/><Relationship Id="rId14" Type="http://schemas.microsoft.com/office/2007/relationships/hdphoto" Target="../media/hdphoto33.wdp"/><Relationship Id="rId15" Type="http://schemas.openxmlformats.org/officeDocument/2006/relationships/chart" Target="../charts/chart3.xml"/><Relationship Id="rId16" Type="http://schemas.openxmlformats.org/officeDocument/2006/relationships/image" Target="../media/image86.jpeg"/><Relationship Id="rId17" Type="http://schemas.microsoft.com/office/2007/relationships/hdphoto" Target="../media/hdphoto68.wdp"/><Relationship Id="rId18" Type="http://schemas.openxmlformats.org/officeDocument/2006/relationships/image" Target="../media/image85.png"/><Relationship Id="rId19" Type="http://schemas.openxmlformats.org/officeDocument/2006/relationships/image" Target="../media/image111.png"/></Relationships>
</file>

<file path=ppt/slides/_rels/slide11.xml.rels><?xml version="1.0" encoding="UTF-8" standalone="yes"?>
<Relationships xmlns="http://schemas.openxmlformats.org/package/2006/relationships"><Relationship Id="rId20" Type="http://schemas.microsoft.com/office/2007/relationships/hdphoto" Target="../media/hdphoto73.wdp"/><Relationship Id="rId21" Type="http://schemas.openxmlformats.org/officeDocument/2006/relationships/image" Target="../media/image98.png"/><Relationship Id="rId22" Type="http://schemas.openxmlformats.org/officeDocument/2006/relationships/image" Target="../media/image99.png"/><Relationship Id="rId23" Type="http://schemas.openxmlformats.org/officeDocument/2006/relationships/image" Target="../media/image97.jpeg"/><Relationship Id="rId24" Type="http://schemas.microsoft.com/office/2007/relationships/hdphoto" Target="../media/hdphoto74.wdp"/><Relationship Id="rId25" Type="http://schemas.openxmlformats.org/officeDocument/2006/relationships/image" Target="../media/image112.png"/><Relationship Id="rId26" Type="http://schemas.openxmlformats.org/officeDocument/2006/relationships/image" Target="../media/image114.png"/><Relationship Id="rId27" Type="http://schemas.openxmlformats.org/officeDocument/2006/relationships/image" Target="../media/image115.png"/><Relationship Id="rId28" Type="http://schemas.openxmlformats.org/officeDocument/2006/relationships/image" Target="../media/image116.png"/><Relationship Id="rId29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6.jpeg"/><Relationship Id="rId30" Type="http://schemas.openxmlformats.org/officeDocument/2006/relationships/image" Target="../media/image118.png"/><Relationship Id="rId31" Type="http://schemas.openxmlformats.org/officeDocument/2006/relationships/image" Target="../media/image119.png"/><Relationship Id="rId32" Type="http://schemas.openxmlformats.org/officeDocument/2006/relationships/image" Target="../media/image19.png"/><Relationship Id="rId9" Type="http://schemas.openxmlformats.org/officeDocument/2006/relationships/image" Target="../media/image58.png"/><Relationship Id="rId6" Type="http://schemas.microsoft.com/office/2007/relationships/hdphoto" Target="../media/hdphoto47.wdp"/><Relationship Id="rId7" Type="http://schemas.openxmlformats.org/officeDocument/2006/relationships/image" Target="../media/image77.png"/><Relationship Id="rId8" Type="http://schemas.microsoft.com/office/2007/relationships/hdphoto" Target="../media/hdphoto36.wdp"/><Relationship Id="rId33" Type="http://schemas.openxmlformats.org/officeDocument/2006/relationships/image" Target="../media/image20.png"/><Relationship Id="rId34" Type="http://schemas.microsoft.com/office/2007/relationships/hdphoto" Target="../media/hdphoto75.wdp"/><Relationship Id="rId35" Type="http://schemas.openxmlformats.org/officeDocument/2006/relationships/image" Target="../media/image106.png"/><Relationship Id="rId36" Type="http://schemas.openxmlformats.org/officeDocument/2006/relationships/image" Target="../media/image108.png"/><Relationship Id="rId10" Type="http://schemas.openxmlformats.org/officeDocument/2006/relationships/image" Target="../media/image59.jpeg"/><Relationship Id="rId11" Type="http://schemas.microsoft.com/office/2007/relationships/hdphoto" Target="../media/hdphoto29.wdp"/><Relationship Id="rId12" Type="http://schemas.microsoft.com/office/2007/relationships/hdphoto" Target="../media/hdphoto34.wdp"/><Relationship Id="rId13" Type="http://schemas.microsoft.com/office/2007/relationships/hdphoto" Target="../media/hdphoto54.wdp"/><Relationship Id="rId14" Type="http://schemas.microsoft.com/office/2007/relationships/hdphoto" Target="../media/hdphoto31.wdp"/><Relationship Id="rId15" Type="http://schemas.openxmlformats.org/officeDocument/2006/relationships/image" Target="../media/image57.png"/><Relationship Id="rId16" Type="http://schemas.microsoft.com/office/2007/relationships/hdphoto" Target="../media/hdphoto46.wdp"/><Relationship Id="rId17" Type="http://schemas.openxmlformats.org/officeDocument/2006/relationships/image" Target="../media/image55.jpeg"/><Relationship Id="rId18" Type="http://schemas.microsoft.com/office/2007/relationships/hdphoto" Target="../media/hdphoto32.wdp"/><Relationship Id="rId19" Type="http://schemas.openxmlformats.org/officeDocument/2006/relationships/image" Target="../media/image56.png"/><Relationship Id="rId37" Type="http://schemas.openxmlformats.org/officeDocument/2006/relationships/image" Target="../media/image120.png"/><Relationship Id="rId38" Type="http://schemas.openxmlformats.org/officeDocument/2006/relationships/image" Target="../media/image121.jpeg"/><Relationship Id="rId39" Type="http://schemas.microsoft.com/office/2007/relationships/hdphoto" Target="../media/hdphoto76.wdp"/><Relationship Id="rId40" Type="http://schemas.openxmlformats.org/officeDocument/2006/relationships/image" Target="../media/image122.jpeg"/><Relationship Id="rId41" Type="http://schemas.microsoft.com/office/2007/relationships/hdphoto" Target="../media/hdphoto77.wdp"/><Relationship Id="rId42" Type="http://schemas.openxmlformats.org/officeDocument/2006/relationships/image" Target="../media/image123.png"/><Relationship Id="rId43" Type="http://schemas.microsoft.com/office/2007/relationships/hdphoto" Target="../media/hdphoto78.wdp"/></Relationships>
</file>

<file path=ppt/slides/_rels/slide12.xml.rels><?xml version="1.0" encoding="UTF-8" standalone="yes"?>
<Relationships xmlns="http://schemas.openxmlformats.org/package/2006/relationships"><Relationship Id="rId20" Type="http://schemas.microsoft.com/office/2007/relationships/hdphoto" Target="../media/hdphoto82.wdp"/><Relationship Id="rId21" Type="http://schemas.microsoft.com/office/2007/relationships/hdphoto" Target="../media/hdphoto22.wdp"/><Relationship Id="rId22" Type="http://schemas.microsoft.com/office/2007/relationships/hdphoto" Target="../media/hdphoto83.wdp"/><Relationship Id="rId23" Type="http://schemas.openxmlformats.org/officeDocument/2006/relationships/chart" Target="../charts/chart4.xml"/><Relationship Id="rId24" Type="http://schemas.openxmlformats.org/officeDocument/2006/relationships/image" Target="../media/image86.jpeg"/><Relationship Id="rId25" Type="http://schemas.microsoft.com/office/2007/relationships/hdphoto" Target="../media/hdphoto84.wdp"/><Relationship Id="rId26" Type="http://schemas.openxmlformats.org/officeDocument/2006/relationships/image" Target="../media/image85.png"/><Relationship Id="rId27" Type="http://schemas.openxmlformats.org/officeDocument/2006/relationships/image" Target="../media/image124.png"/><Relationship Id="rId28" Type="http://schemas.openxmlformats.org/officeDocument/2006/relationships/image" Target="../media/image88.png"/><Relationship Id="rId29" Type="http://schemas.microsoft.com/office/2007/relationships/hdphoto" Target="../media/hdphoto8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6.jpeg"/><Relationship Id="rId30" Type="http://schemas.openxmlformats.org/officeDocument/2006/relationships/image" Target="../media/image97.jpeg"/><Relationship Id="rId31" Type="http://schemas.microsoft.com/office/2007/relationships/hdphoto" Target="../media/hdphoto86.wdp"/><Relationship Id="rId32" Type="http://schemas.openxmlformats.org/officeDocument/2006/relationships/image" Target="../media/image98.png"/><Relationship Id="rId9" Type="http://schemas.openxmlformats.org/officeDocument/2006/relationships/image" Target="../media/image58.png"/><Relationship Id="rId6" Type="http://schemas.microsoft.com/office/2007/relationships/hdphoto" Target="../media/hdphoto47.wdp"/><Relationship Id="rId7" Type="http://schemas.openxmlformats.org/officeDocument/2006/relationships/image" Target="../media/image77.png"/><Relationship Id="rId8" Type="http://schemas.microsoft.com/office/2007/relationships/hdphoto" Target="../media/hdphoto79.wdp"/><Relationship Id="rId33" Type="http://schemas.openxmlformats.org/officeDocument/2006/relationships/image" Target="../media/image99.png"/><Relationship Id="rId10" Type="http://schemas.openxmlformats.org/officeDocument/2006/relationships/image" Target="../media/image59.jpeg"/><Relationship Id="rId11" Type="http://schemas.microsoft.com/office/2007/relationships/hdphoto" Target="../media/hdphoto44.wdp"/><Relationship Id="rId12" Type="http://schemas.microsoft.com/office/2007/relationships/hdphoto" Target="../media/hdphoto29.wdp"/><Relationship Id="rId13" Type="http://schemas.microsoft.com/office/2007/relationships/hdphoto" Target="../media/hdphoto80.wdp"/><Relationship Id="rId14" Type="http://schemas.openxmlformats.org/officeDocument/2006/relationships/image" Target="../media/image55.jpeg"/><Relationship Id="rId15" Type="http://schemas.microsoft.com/office/2007/relationships/hdphoto" Target="../media/hdphoto32.wdp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microsoft.com/office/2007/relationships/hdphoto" Target="../media/hdphoto81.wdp"/><Relationship Id="rId19" Type="http://schemas.microsoft.com/office/2007/relationships/hdphoto" Target="../media/hdphoto56.wdp"/></Relationships>
</file>

<file path=ppt/slides/_rels/slide13.xml.rels><?xml version="1.0" encoding="UTF-8" standalone="yes"?>
<Relationships xmlns="http://schemas.openxmlformats.org/package/2006/relationships"><Relationship Id="rId20" Type="http://schemas.microsoft.com/office/2007/relationships/hdphoto" Target="../media/hdphoto56.wdp"/><Relationship Id="rId21" Type="http://schemas.microsoft.com/office/2007/relationships/hdphoto" Target="../media/hdphoto22.wdp"/><Relationship Id="rId22" Type="http://schemas.microsoft.com/office/2007/relationships/hdphoto" Target="../media/hdphoto21.wdp"/><Relationship Id="rId23" Type="http://schemas.openxmlformats.org/officeDocument/2006/relationships/image" Target="../media/image88.png"/><Relationship Id="rId24" Type="http://schemas.microsoft.com/office/2007/relationships/hdphoto" Target="../media/hdphoto58.wdp"/><Relationship Id="rId25" Type="http://schemas.openxmlformats.org/officeDocument/2006/relationships/image" Target="../media/image125.gif"/><Relationship Id="rId26" Type="http://schemas.openxmlformats.org/officeDocument/2006/relationships/image" Target="../media/image126.png"/><Relationship Id="rId27" Type="http://schemas.openxmlformats.org/officeDocument/2006/relationships/image" Target="../media/image127.png"/><Relationship Id="rId28" Type="http://schemas.openxmlformats.org/officeDocument/2006/relationships/image" Target="../media/image128.png"/><Relationship Id="rId29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6.jpeg"/><Relationship Id="rId30" Type="http://schemas.microsoft.com/office/2007/relationships/hdphoto" Target="../media/hdphoto89.wdp"/><Relationship Id="rId31" Type="http://schemas.openxmlformats.org/officeDocument/2006/relationships/image" Target="../media/image130.png"/><Relationship Id="rId32" Type="http://schemas.openxmlformats.org/officeDocument/2006/relationships/image" Target="../media/image131.png"/><Relationship Id="rId9" Type="http://schemas.openxmlformats.org/officeDocument/2006/relationships/image" Target="../media/image58.png"/><Relationship Id="rId6" Type="http://schemas.microsoft.com/office/2007/relationships/hdphoto" Target="../media/hdphoto50.wdp"/><Relationship Id="rId7" Type="http://schemas.openxmlformats.org/officeDocument/2006/relationships/image" Target="../media/image77.png"/><Relationship Id="rId8" Type="http://schemas.microsoft.com/office/2007/relationships/hdphoto" Target="../media/hdphoto87.wdp"/><Relationship Id="rId33" Type="http://schemas.openxmlformats.org/officeDocument/2006/relationships/image" Target="../media/image78.png"/><Relationship Id="rId34" Type="http://schemas.microsoft.com/office/2007/relationships/hdphoto" Target="../media/hdphoto90.wdp"/><Relationship Id="rId35" Type="http://schemas.openxmlformats.org/officeDocument/2006/relationships/image" Target="../media/image132.png"/><Relationship Id="rId36" Type="http://schemas.openxmlformats.org/officeDocument/2006/relationships/image" Target="../media/image133.png"/><Relationship Id="rId10" Type="http://schemas.openxmlformats.org/officeDocument/2006/relationships/image" Target="../media/image59.jpeg"/><Relationship Id="rId11" Type="http://schemas.microsoft.com/office/2007/relationships/hdphoto" Target="../media/hdphoto44.wdp"/><Relationship Id="rId12" Type="http://schemas.microsoft.com/office/2007/relationships/hdphoto" Target="../media/hdphoto25.wdp"/><Relationship Id="rId13" Type="http://schemas.microsoft.com/office/2007/relationships/hdphoto" Target="../media/hdphoto61.wdp"/><Relationship Id="rId14" Type="http://schemas.openxmlformats.org/officeDocument/2006/relationships/image" Target="../media/image55.jpeg"/><Relationship Id="rId15" Type="http://schemas.microsoft.com/office/2007/relationships/hdphoto" Target="../media/hdphoto23.wdp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microsoft.com/office/2007/relationships/hdphoto" Target="../media/hdphoto88.wdp"/><Relationship Id="rId19" Type="http://schemas.microsoft.com/office/2007/relationships/hdphoto" Target="../media/hdphoto33.wdp"/><Relationship Id="rId37" Type="http://schemas.openxmlformats.org/officeDocument/2006/relationships/image" Target="../media/image134.png"/><Relationship Id="rId38" Type="http://schemas.openxmlformats.org/officeDocument/2006/relationships/image" Target="../media/image135.png"/><Relationship Id="rId39" Type="http://schemas.openxmlformats.org/officeDocument/2006/relationships/image" Target="../media/image136.png"/><Relationship Id="rId40" Type="http://schemas.openxmlformats.org/officeDocument/2006/relationships/image" Target="../media/image137.png"/><Relationship Id="rId41" Type="http://schemas.openxmlformats.org/officeDocument/2006/relationships/image" Target="../media/image138.png"/><Relationship Id="rId42" Type="http://schemas.microsoft.com/office/2007/relationships/hdphoto" Target="../media/hdphoto91.wdp"/><Relationship Id="rId43" Type="http://schemas.openxmlformats.org/officeDocument/2006/relationships/image" Target="../media/image139.png"/><Relationship Id="rId4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20" Type="http://schemas.microsoft.com/office/2007/relationships/hdphoto" Target="../media/hdphoto56.wdp"/><Relationship Id="rId21" Type="http://schemas.microsoft.com/office/2007/relationships/hdphoto" Target="../media/hdphoto94.wdp"/><Relationship Id="rId22" Type="http://schemas.openxmlformats.org/officeDocument/2006/relationships/image" Target="../media/image141.png"/><Relationship Id="rId23" Type="http://schemas.openxmlformats.org/officeDocument/2006/relationships/image" Target="../media/image120.png"/><Relationship Id="rId24" Type="http://schemas.openxmlformats.org/officeDocument/2006/relationships/image" Target="../media/image121.jpeg"/><Relationship Id="rId25" Type="http://schemas.microsoft.com/office/2007/relationships/hdphoto" Target="../media/hdphoto95.wdp"/><Relationship Id="rId26" Type="http://schemas.openxmlformats.org/officeDocument/2006/relationships/image" Target="../media/image122.jpeg"/><Relationship Id="rId27" Type="http://schemas.microsoft.com/office/2007/relationships/hdphoto" Target="../media/hdphoto96.wdp"/><Relationship Id="rId28" Type="http://schemas.openxmlformats.org/officeDocument/2006/relationships/image" Target="../media/image123.png"/><Relationship Id="rId29" Type="http://schemas.microsoft.com/office/2007/relationships/hdphoto" Target="../media/hdphoto9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6.jpeg"/><Relationship Id="rId30" Type="http://schemas.openxmlformats.org/officeDocument/2006/relationships/image" Target="../media/image107.png"/><Relationship Id="rId31" Type="http://schemas.openxmlformats.org/officeDocument/2006/relationships/image" Target="../media/image142.png"/><Relationship Id="rId32" Type="http://schemas.openxmlformats.org/officeDocument/2006/relationships/image" Target="../media/image143.png"/><Relationship Id="rId9" Type="http://schemas.openxmlformats.org/officeDocument/2006/relationships/image" Target="../media/image58.png"/><Relationship Id="rId6" Type="http://schemas.microsoft.com/office/2007/relationships/hdphoto" Target="../media/hdphoto35.wdp"/><Relationship Id="rId7" Type="http://schemas.openxmlformats.org/officeDocument/2006/relationships/image" Target="../media/image77.png"/><Relationship Id="rId8" Type="http://schemas.microsoft.com/office/2007/relationships/hdphoto" Target="../media/hdphoto92.wdp"/><Relationship Id="rId33" Type="http://schemas.openxmlformats.org/officeDocument/2006/relationships/image" Target="../media/image144.png"/><Relationship Id="rId34" Type="http://schemas.openxmlformats.org/officeDocument/2006/relationships/image" Target="../media/image145.png"/><Relationship Id="rId35" Type="http://schemas.openxmlformats.org/officeDocument/2006/relationships/image" Target="../media/image112.png"/><Relationship Id="rId36" Type="http://schemas.openxmlformats.org/officeDocument/2006/relationships/image" Target="../media/image88.png"/><Relationship Id="rId10" Type="http://schemas.openxmlformats.org/officeDocument/2006/relationships/image" Target="../media/image59.jpeg"/><Relationship Id="rId11" Type="http://schemas.microsoft.com/office/2007/relationships/hdphoto" Target="../media/hdphoto25.wdp"/><Relationship Id="rId12" Type="http://schemas.microsoft.com/office/2007/relationships/hdphoto" Target="../media/hdphoto48.wdp"/><Relationship Id="rId13" Type="http://schemas.microsoft.com/office/2007/relationships/hdphoto" Target="../media/hdphoto31.wdp"/><Relationship Id="rId14" Type="http://schemas.openxmlformats.org/officeDocument/2006/relationships/image" Target="../media/image55.jpeg"/><Relationship Id="rId15" Type="http://schemas.microsoft.com/office/2007/relationships/hdphoto" Target="../media/hdphoto32.wdp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microsoft.com/office/2007/relationships/hdphoto" Target="../media/hdphoto46.wdp"/><Relationship Id="rId19" Type="http://schemas.microsoft.com/office/2007/relationships/hdphoto" Target="../media/hdphoto93.wdp"/><Relationship Id="rId37" Type="http://schemas.microsoft.com/office/2007/relationships/hdphoto" Target="../media/hdphoto89.wdp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20" Type="http://schemas.microsoft.com/office/2007/relationships/hdphoto" Target="../media/hdphoto22.wdp"/><Relationship Id="rId21" Type="http://schemas.microsoft.com/office/2007/relationships/hdphoto" Target="../media/hdphoto100.wdp"/><Relationship Id="rId22" Type="http://schemas.openxmlformats.org/officeDocument/2006/relationships/chart" Target="../charts/chart5.xml"/><Relationship Id="rId23" Type="http://schemas.openxmlformats.org/officeDocument/2006/relationships/image" Target="../media/image85.png"/><Relationship Id="rId24" Type="http://schemas.openxmlformats.org/officeDocument/2006/relationships/image" Target="../media/image124.png"/><Relationship Id="rId25" Type="http://schemas.openxmlformats.org/officeDocument/2006/relationships/image" Target="../media/image146.png"/><Relationship Id="rId26" Type="http://schemas.openxmlformats.org/officeDocument/2006/relationships/image" Target="../media/image147.png"/><Relationship Id="rId27" Type="http://schemas.openxmlformats.org/officeDocument/2006/relationships/image" Target="../media/image148.png"/><Relationship Id="rId28" Type="http://schemas.openxmlformats.org/officeDocument/2006/relationships/image" Target="../media/image149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microsoft.com/office/2007/relationships/hdphoto" Target="../media/hdphoto18.wdp"/><Relationship Id="rId32" Type="http://schemas.openxmlformats.org/officeDocument/2006/relationships/image" Target="../media/image150.png"/><Relationship Id="rId10" Type="http://schemas.openxmlformats.org/officeDocument/2006/relationships/image" Target="../media/image59.jpeg"/><Relationship Id="rId11" Type="http://schemas.microsoft.com/office/2007/relationships/hdphoto" Target="../media/hdphoto37.wdp"/><Relationship Id="rId12" Type="http://schemas.microsoft.com/office/2007/relationships/hdphoto" Target="../media/hdphoto98.wdp"/><Relationship Id="rId13" Type="http://schemas.microsoft.com/office/2007/relationships/hdphoto" Target="../media/hdphoto36.wdp"/><Relationship Id="rId14" Type="http://schemas.openxmlformats.org/officeDocument/2006/relationships/image" Target="../media/image55.jpeg"/><Relationship Id="rId15" Type="http://schemas.microsoft.com/office/2007/relationships/hdphoto" Target="../media/hdphoto32.wdp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microsoft.com/office/2007/relationships/hdphoto" Target="../media/hdphoto99.wdp"/><Relationship Id="rId19" Type="http://schemas.microsoft.com/office/2007/relationships/hdphoto" Target="../media/hdphoto5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6.jpeg"/><Relationship Id="rId6" Type="http://schemas.microsoft.com/office/2007/relationships/hdphoto" Target="../media/hdphoto47.wdp"/><Relationship Id="rId7" Type="http://schemas.openxmlformats.org/officeDocument/2006/relationships/image" Target="../media/image77.png"/><Relationship Id="rId8" Type="http://schemas.microsoft.com/office/2007/relationships/hdphoto" Target="../media/hdphoto72.wdp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20" Type="http://schemas.microsoft.com/office/2007/relationships/hdphoto" Target="../media/hdphoto21.wdp"/><Relationship Id="rId21" Type="http://schemas.openxmlformats.org/officeDocument/2006/relationships/image" Target="../media/image88.png"/><Relationship Id="rId22" Type="http://schemas.microsoft.com/office/2007/relationships/hdphoto" Target="../media/hdphoto101.wdp"/><Relationship Id="rId23" Type="http://schemas.microsoft.com/office/2007/relationships/hdphoto" Target="../media/hdphoto58.wdp"/><Relationship Id="rId24" Type="http://schemas.openxmlformats.org/officeDocument/2006/relationships/image" Target="../media/image112.png"/><Relationship Id="rId25" Type="http://schemas.openxmlformats.org/officeDocument/2006/relationships/image" Target="../media/image79.png"/><Relationship Id="rId26" Type="http://schemas.microsoft.com/office/2007/relationships/hdphoto" Target="../media/hdphoto102.wdp"/><Relationship Id="rId27" Type="http://schemas.openxmlformats.org/officeDocument/2006/relationships/image" Target="../media/image151.png"/><Relationship Id="rId28" Type="http://schemas.openxmlformats.org/officeDocument/2006/relationships/image" Target="../media/image152.png"/><Relationship Id="rId29" Type="http://schemas.openxmlformats.org/officeDocument/2006/relationships/image" Target="../media/image64.png"/><Relationship Id="rId30" Type="http://schemas.openxmlformats.org/officeDocument/2006/relationships/image" Target="../media/image153.png"/><Relationship Id="rId31" Type="http://schemas.openxmlformats.org/officeDocument/2006/relationships/image" Target="../media/image154.png"/><Relationship Id="rId32" Type="http://schemas.openxmlformats.org/officeDocument/2006/relationships/image" Target="../media/image155.png"/><Relationship Id="rId10" Type="http://schemas.openxmlformats.org/officeDocument/2006/relationships/image" Target="../media/image59.jpeg"/><Relationship Id="rId11" Type="http://schemas.microsoft.com/office/2007/relationships/hdphoto" Target="../media/hdphoto34.wdp"/><Relationship Id="rId12" Type="http://schemas.microsoft.com/office/2007/relationships/hdphoto" Target="../media/hdphoto54.wdp"/><Relationship Id="rId13" Type="http://schemas.microsoft.com/office/2007/relationships/hdphoto" Target="../media/hdphoto31.wdp"/><Relationship Id="rId14" Type="http://schemas.openxmlformats.org/officeDocument/2006/relationships/image" Target="../media/image55.jpeg"/><Relationship Id="rId15" Type="http://schemas.microsoft.com/office/2007/relationships/hdphoto" Target="../media/hdphoto23.wdp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microsoft.com/office/2007/relationships/hdphoto" Target="../media/hdphoto46.wdp"/><Relationship Id="rId19" Type="http://schemas.microsoft.com/office/2007/relationships/hdphoto" Target="../media/hdphoto2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6.jpeg"/><Relationship Id="rId6" Type="http://schemas.microsoft.com/office/2007/relationships/hdphoto" Target="../media/hdphoto30.wdp"/><Relationship Id="rId7" Type="http://schemas.openxmlformats.org/officeDocument/2006/relationships/image" Target="../media/image77.png"/><Relationship Id="rId8" Type="http://schemas.microsoft.com/office/2007/relationships/hdphoto" Target="../media/hdphoto3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microsoft.com/office/2007/relationships/hdphoto" Target="../media/hdphoto103.wdp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chart" Target="../charts/chart6.xml"/><Relationship Id="rId6" Type="http://schemas.openxmlformats.org/officeDocument/2006/relationships/chart" Target="../charts/chart7.xml"/><Relationship Id="rId7" Type="http://schemas.openxmlformats.org/officeDocument/2006/relationships/chart" Target="../charts/chart8.xml"/><Relationship Id="rId8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20" Type="http://schemas.openxmlformats.org/officeDocument/2006/relationships/image" Target="../media/image20.png"/><Relationship Id="rId21" Type="http://schemas.microsoft.com/office/2007/relationships/hdphoto" Target="../media/hdphoto6.wdp"/><Relationship Id="rId22" Type="http://schemas.openxmlformats.org/officeDocument/2006/relationships/image" Target="../media/image21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microsoft.com/office/2007/relationships/hdphoto" Target="../media/hdphoto3.wdp"/><Relationship Id="rId13" Type="http://schemas.openxmlformats.org/officeDocument/2006/relationships/image" Target="../media/image15.png"/><Relationship Id="rId14" Type="http://schemas.microsoft.com/office/2007/relationships/hdphoto" Target="../media/hdphoto4.wdp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microsoft.com/office/2007/relationships/hdphoto" Target="../media/hdphoto5.wdp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1.png"/><Relationship Id="rId21" Type="http://schemas.openxmlformats.org/officeDocument/2006/relationships/image" Target="../media/image32.jpeg"/><Relationship Id="rId22" Type="http://schemas.microsoft.com/office/2007/relationships/hdphoto" Target="../media/hdphoto13.wdp"/><Relationship Id="rId23" Type="http://schemas.openxmlformats.org/officeDocument/2006/relationships/image" Target="../media/image33.png"/><Relationship Id="rId24" Type="http://schemas.microsoft.com/office/2007/relationships/hdphoto" Target="../media/hdphoto14.wdp"/><Relationship Id="rId25" Type="http://schemas.openxmlformats.org/officeDocument/2006/relationships/image" Target="../media/image34.png"/><Relationship Id="rId26" Type="http://schemas.microsoft.com/office/2007/relationships/hdphoto" Target="../media/hdphoto15.wdp"/><Relationship Id="rId27" Type="http://schemas.openxmlformats.org/officeDocument/2006/relationships/image" Target="../media/image35.png"/><Relationship Id="rId28" Type="http://schemas.microsoft.com/office/2007/relationships/hdphoto" Target="../media/hdphoto16.wdp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22.png"/><Relationship Id="rId30" Type="http://schemas.microsoft.com/office/2007/relationships/hdphoto" Target="../media/hdphoto17.wdp"/><Relationship Id="rId31" Type="http://schemas.openxmlformats.org/officeDocument/2006/relationships/image" Target="../media/image37.png"/><Relationship Id="rId32" Type="http://schemas.openxmlformats.org/officeDocument/2006/relationships/image" Target="../media/image38.png"/><Relationship Id="rId9" Type="http://schemas.microsoft.com/office/2007/relationships/hdphoto" Target="../media/hdphoto8.wdp"/><Relationship Id="rId6" Type="http://schemas.openxmlformats.org/officeDocument/2006/relationships/image" Target="../media/image23.png"/><Relationship Id="rId7" Type="http://schemas.microsoft.com/office/2007/relationships/hdphoto" Target="../media/hdphoto7.wdp"/><Relationship Id="rId8" Type="http://schemas.openxmlformats.org/officeDocument/2006/relationships/image" Target="../media/image24.png"/><Relationship Id="rId33" Type="http://schemas.openxmlformats.org/officeDocument/2006/relationships/image" Target="../media/image39.png"/><Relationship Id="rId34" Type="http://schemas.openxmlformats.org/officeDocument/2006/relationships/image" Target="../media/image40.png"/><Relationship Id="rId35" Type="http://schemas.openxmlformats.org/officeDocument/2006/relationships/image" Target="../media/image41.png"/><Relationship Id="rId36" Type="http://schemas.openxmlformats.org/officeDocument/2006/relationships/image" Target="../media/image42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microsoft.com/office/2007/relationships/hdphoto" Target="../media/hdphoto9.wdp"/><Relationship Id="rId13" Type="http://schemas.openxmlformats.org/officeDocument/2006/relationships/image" Target="../media/image27.jpeg"/><Relationship Id="rId14" Type="http://schemas.microsoft.com/office/2007/relationships/hdphoto" Target="../media/hdphoto10.wdp"/><Relationship Id="rId15" Type="http://schemas.openxmlformats.org/officeDocument/2006/relationships/image" Target="../media/image28.png"/><Relationship Id="rId16" Type="http://schemas.microsoft.com/office/2007/relationships/hdphoto" Target="../media/hdphoto11.wdp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microsoft.com/office/2007/relationships/hdphoto" Target="../media/hdphoto12.wdp"/><Relationship Id="rId37" Type="http://schemas.openxmlformats.org/officeDocument/2006/relationships/image" Target="../media/image43.png"/><Relationship Id="rId38" Type="http://schemas.openxmlformats.org/officeDocument/2006/relationships/image" Target="../media/image7.png"/><Relationship Id="rId39" Type="http://schemas.openxmlformats.org/officeDocument/2006/relationships/image" Target="../media/image44.png"/><Relationship Id="rId40" Type="http://schemas.openxmlformats.org/officeDocument/2006/relationships/image" Target="../media/image19.png"/><Relationship Id="rId41" Type="http://schemas.openxmlformats.org/officeDocument/2006/relationships/image" Target="../media/image20.png"/><Relationship Id="rId42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20" Type="http://schemas.openxmlformats.org/officeDocument/2006/relationships/image" Target="../media/image53.png"/><Relationship Id="rId21" Type="http://schemas.microsoft.com/office/2007/relationships/hdphoto" Target="../media/hdphoto19.wdp"/><Relationship Id="rId22" Type="http://schemas.openxmlformats.org/officeDocument/2006/relationships/image" Target="../media/image54.png"/><Relationship Id="rId23" Type="http://schemas.microsoft.com/office/2007/relationships/hdphoto" Target="../media/hdphoto20.wdp"/><Relationship Id="rId24" Type="http://schemas.openxmlformats.org/officeDocument/2006/relationships/image" Target="../media/image19.png"/><Relationship Id="rId10" Type="http://schemas.openxmlformats.org/officeDocument/2006/relationships/image" Target="../media/image38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16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7" Type="http://schemas.openxmlformats.org/officeDocument/2006/relationships/image" Target="../media/image50.png"/><Relationship Id="rId18" Type="http://schemas.openxmlformats.org/officeDocument/2006/relationships/image" Target="../media/image51.png"/><Relationship Id="rId19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39.png"/><Relationship Id="rId8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4.png"/><Relationship Id="rId21" Type="http://schemas.openxmlformats.org/officeDocument/2006/relationships/image" Target="../media/image65.png"/><Relationship Id="rId22" Type="http://schemas.openxmlformats.org/officeDocument/2006/relationships/image" Target="../media/image66.png"/><Relationship Id="rId23" Type="http://schemas.openxmlformats.org/officeDocument/2006/relationships/image" Target="../media/image67.jpeg"/><Relationship Id="rId24" Type="http://schemas.microsoft.com/office/2007/relationships/hdphoto" Target="../media/hdphoto27.wdp"/><Relationship Id="rId25" Type="http://schemas.openxmlformats.org/officeDocument/2006/relationships/image" Target="../media/image68.png"/><Relationship Id="rId26" Type="http://schemas.openxmlformats.org/officeDocument/2006/relationships/image" Target="../media/image69.png"/><Relationship Id="rId27" Type="http://schemas.openxmlformats.org/officeDocument/2006/relationships/image" Target="../media/image70.png"/><Relationship Id="rId28" Type="http://schemas.openxmlformats.org/officeDocument/2006/relationships/image" Target="../media/image71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55.jpeg"/><Relationship Id="rId30" Type="http://schemas.microsoft.com/office/2007/relationships/hdphoto" Target="../media/hdphoto28.wdp"/><Relationship Id="rId31" Type="http://schemas.openxmlformats.org/officeDocument/2006/relationships/image" Target="../media/image73.png"/><Relationship Id="rId32" Type="http://schemas.microsoft.com/office/2007/relationships/hdphoto" Target="../media/hdphoto29.wdp"/><Relationship Id="rId9" Type="http://schemas.microsoft.com/office/2007/relationships/hdphoto" Target="../media/hdphoto22.wdp"/><Relationship Id="rId6" Type="http://schemas.microsoft.com/office/2007/relationships/hdphoto" Target="../media/hdphoto21.wdp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33" Type="http://schemas.openxmlformats.org/officeDocument/2006/relationships/image" Target="../media/image74.png"/><Relationship Id="rId34" Type="http://schemas.openxmlformats.org/officeDocument/2006/relationships/image" Target="../media/image75.png"/><Relationship Id="rId35" Type="http://schemas.openxmlformats.org/officeDocument/2006/relationships/image" Target="../media/image39.png"/><Relationship Id="rId36" Type="http://schemas.openxmlformats.org/officeDocument/2006/relationships/image" Target="../media/image40.png"/><Relationship Id="rId10" Type="http://schemas.microsoft.com/office/2007/relationships/hdphoto" Target="../media/hdphoto23.wdp"/><Relationship Id="rId11" Type="http://schemas.openxmlformats.org/officeDocument/2006/relationships/image" Target="../media/image58.png"/><Relationship Id="rId12" Type="http://schemas.openxmlformats.org/officeDocument/2006/relationships/image" Target="../media/image59.jpeg"/><Relationship Id="rId13" Type="http://schemas.microsoft.com/office/2007/relationships/hdphoto" Target="../media/hdphoto24.wdp"/><Relationship Id="rId14" Type="http://schemas.microsoft.com/office/2007/relationships/hdphoto" Target="../media/hdphoto25.wdp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microsoft.com/office/2007/relationships/hdphoto" Target="../media/hdphoto26.wdp"/><Relationship Id="rId19" Type="http://schemas.openxmlformats.org/officeDocument/2006/relationships/image" Target="../media/image63.png"/><Relationship Id="rId37" Type="http://schemas.openxmlformats.org/officeDocument/2006/relationships/image" Target="../media/image41.png"/><Relationship Id="rId38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4" Type="http://schemas.openxmlformats.org/officeDocument/2006/relationships/image" Target="../media/image57.png"/><Relationship Id="rId15" Type="http://schemas.microsoft.com/office/2007/relationships/hdphoto" Target="../media/hdphoto22.wdp"/><Relationship Id="rId16" Type="http://schemas.microsoft.com/office/2007/relationships/hdphoto" Target="../media/hdphoto33.wdp"/><Relationship Id="rId17" Type="http://schemas.openxmlformats.org/officeDocument/2006/relationships/image" Target="../media/image58.png"/><Relationship Id="rId18" Type="http://schemas.openxmlformats.org/officeDocument/2006/relationships/image" Target="../media/image59.jpeg"/><Relationship Id="rId19" Type="http://schemas.microsoft.com/office/2007/relationships/hdphoto" Target="../media/hdphoto29.wdp"/><Relationship Id="rId50" Type="http://schemas.openxmlformats.org/officeDocument/2006/relationships/image" Target="../media/image68.png"/><Relationship Id="rId51" Type="http://schemas.microsoft.com/office/2007/relationships/hdphoto" Target="../media/hdphoto44.wdp"/><Relationship Id="rId52" Type="http://schemas.openxmlformats.org/officeDocument/2006/relationships/image" Target="../media/image74.png"/><Relationship Id="rId53" Type="http://schemas.microsoft.com/office/2007/relationships/hdphoto" Target="../media/hdphoto45.wdp"/><Relationship Id="rId54" Type="http://schemas.microsoft.com/office/2007/relationships/hdphoto" Target="../media/hdphoto46.wdp"/><Relationship Id="rId55" Type="http://schemas.microsoft.com/office/2007/relationships/hdphoto" Target="../media/hdphoto23.wdp"/><Relationship Id="rId56" Type="http://schemas.openxmlformats.org/officeDocument/2006/relationships/image" Target="../media/image83.png"/><Relationship Id="rId40" Type="http://schemas.microsoft.com/office/2007/relationships/hdphoto" Target="../media/hdphoto41.wdp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82.png"/><Relationship Id="rId46" Type="http://schemas.microsoft.com/office/2007/relationships/hdphoto" Target="../media/hdphoto42.wdp"/><Relationship Id="rId47" Type="http://schemas.openxmlformats.org/officeDocument/2006/relationships/image" Target="../media/image66.png"/><Relationship Id="rId48" Type="http://schemas.openxmlformats.org/officeDocument/2006/relationships/image" Target="../media/image67.jpeg"/><Relationship Id="rId49" Type="http://schemas.microsoft.com/office/2007/relationships/hdphoto" Target="../media/hdphoto43.wdp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76.jpeg"/><Relationship Id="rId8" Type="http://schemas.microsoft.com/office/2007/relationships/hdphoto" Target="../media/hdphoto30.wdp"/><Relationship Id="rId9" Type="http://schemas.openxmlformats.org/officeDocument/2006/relationships/image" Target="../media/image77.png"/><Relationship Id="rId30" Type="http://schemas.openxmlformats.org/officeDocument/2006/relationships/image" Target="../media/image69.png"/><Relationship Id="rId31" Type="http://schemas.openxmlformats.org/officeDocument/2006/relationships/image" Target="../media/image70.png"/><Relationship Id="rId32" Type="http://schemas.microsoft.com/office/2007/relationships/hdphoto" Target="../media/hdphoto37.wdp"/><Relationship Id="rId33" Type="http://schemas.openxmlformats.org/officeDocument/2006/relationships/image" Target="../media/image78.png"/><Relationship Id="rId34" Type="http://schemas.microsoft.com/office/2007/relationships/hdphoto" Target="../media/hdphoto38.wdp"/><Relationship Id="rId35" Type="http://schemas.openxmlformats.org/officeDocument/2006/relationships/image" Target="../media/image79.png"/><Relationship Id="rId36" Type="http://schemas.microsoft.com/office/2007/relationships/hdphoto" Target="../media/hdphoto39.wdp"/><Relationship Id="rId37" Type="http://schemas.openxmlformats.org/officeDocument/2006/relationships/image" Target="../media/image80.png"/><Relationship Id="rId38" Type="http://schemas.microsoft.com/office/2007/relationships/hdphoto" Target="../media/hdphoto40.wdp"/><Relationship Id="rId39" Type="http://schemas.openxmlformats.org/officeDocument/2006/relationships/image" Target="../media/image81.jpeg"/><Relationship Id="rId20" Type="http://schemas.microsoft.com/office/2007/relationships/hdphoto" Target="../media/hdphoto34.wdp"/><Relationship Id="rId21" Type="http://schemas.openxmlformats.org/officeDocument/2006/relationships/image" Target="../media/image60.png"/><Relationship Id="rId22" Type="http://schemas.openxmlformats.org/officeDocument/2006/relationships/image" Target="../media/image61.png"/><Relationship Id="rId23" Type="http://schemas.openxmlformats.org/officeDocument/2006/relationships/image" Target="../media/image62.png"/><Relationship Id="rId24" Type="http://schemas.microsoft.com/office/2007/relationships/hdphoto" Target="../media/hdphoto26.wdp"/><Relationship Id="rId25" Type="http://schemas.openxmlformats.org/officeDocument/2006/relationships/image" Target="../media/image63.png"/><Relationship Id="rId26" Type="http://schemas.openxmlformats.org/officeDocument/2006/relationships/image" Target="../media/image64.png"/><Relationship Id="rId27" Type="http://schemas.openxmlformats.org/officeDocument/2006/relationships/image" Target="../media/image65.png"/><Relationship Id="rId28" Type="http://schemas.microsoft.com/office/2007/relationships/hdphoto" Target="../media/hdphoto35.wdp"/><Relationship Id="rId29" Type="http://schemas.microsoft.com/office/2007/relationships/hdphoto" Target="../media/hdphoto36.wdp"/><Relationship Id="rId10" Type="http://schemas.microsoft.com/office/2007/relationships/hdphoto" Target="../media/hdphoto31.wdp"/><Relationship Id="rId11" Type="http://schemas.openxmlformats.org/officeDocument/2006/relationships/image" Target="../media/image55.jpeg"/><Relationship Id="rId12" Type="http://schemas.microsoft.com/office/2007/relationships/hdphoto" Target="../media/hdphoto32.wdp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20" Type="http://schemas.openxmlformats.org/officeDocument/2006/relationships/image" Target="../media/image84.png"/><Relationship Id="rId21" Type="http://schemas.openxmlformats.org/officeDocument/2006/relationships/image" Target="../media/image85.png"/><Relationship Id="rId22" Type="http://schemas.openxmlformats.org/officeDocument/2006/relationships/image" Target="../media/image86.jpeg"/><Relationship Id="rId23" Type="http://schemas.microsoft.com/office/2007/relationships/hdphoto" Target="../media/hdphoto51.wdp"/><Relationship Id="rId24" Type="http://schemas.microsoft.com/office/2007/relationships/hdphoto" Target="../media/hdphoto23.wdp"/><Relationship Id="rId25" Type="http://schemas.microsoft.com/office/2007/relationships/hdphoto" Target="../media/hdphoto52.wdp"/><Relationship Id="rId26" Type="http://schemas.microsoft.com/office/2007/relationships/hdphoto" Target="../media/hdphoto53.wdp"/><Relationship Id="rId10" Type="http://schemas.openxmlformats.org/officeDocument/2006/relationships/image" Target="../media/image59.jpeg"/><Relationship Id="rId11" Type="http://schemas.microsoft.com/office/2007/relationships/hdphoto" Target="../media/hdphoto29.wdp"/><Relationship Id="rId12" Type="http://schemas.microsoft.com/office/2007/relationships/hdphoto" Target="../media/hdphoto48.wdp"/><Relationship Id="rId13" Type="http://schemas.openxmlformats.org/officeDocument/2006/relationships/image" Target="../media/image55.jpeg"/><Relationship Id="rId14" Type="http://schemas.microsoft.com/office/2007/relationships/hdphoto" Target="../media/hdphoto32.wdp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microsoft.com/office/2007/relationships/hdphoto" Target="../media/hdphoto49.wdp"/><Relationship Id="rId18" Type="http://schemas.microsoft.com/office/2007/relationships/hdphoto" Target="../media/hdphoto50.wdp"/><Relationship Id="rId19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6.jpeg"/><Relationship Id="rId6" Type="http://schemas.microsoft.com/office/2007/relationships/hdphoto" Target="../media/hdphoto47.wdp"/><Relationship Id="rId7" Type="http://schemas.openxmlformats.org/officeDocument/2006/relationships/image" Target="../media/image77.png"/><Relationship Id="rId8" Type="http://schemas.microsoft.com/office/2007/relationships/hdphoto" Target="../media/hdphoto36.wdp"/></Relationships>
</file>

<file path=ppt/slides/_rels/slide8.xml.rels><?xml version="1.0" encoding="UTF-8" standalone="yes"?>
<Relationships xmlns="http://schemas.openxmlformats.org/package/2006/relationships"><Relationship Id="rId20" Type="http://schemas.microsoft.com/office/2007/relationships/hdphoto" Target="../media/hdphoto56.wdp"/><Relationship Id="rId21" Type="http://schemas.microsoft.com/office/2007/relationships/hdphoto" Target="../media/hdphoto57.wdp"/><Relationship Id="rId22" Type="http://schemas.openxmlformats.org/officeDocument/2006/relationships/chart" Target="../charts/chart2.xml"/><Relationship Id="rId23" Type="http://schemas.openxmlformats.org/officeDocument/2006/relationships/image" Target="../media/image87.png"/><Relationship Id="rId24" Type="http://schemas.openxmlformats.org/officeDocument/2006/relationships/image" Target="../media/image85.png"/><Relationship Id="rId25" Type="http://schemas.openxmlformats.org/officeDocument/2006/relationships/image" Target="../media/image88.png"/><Relationship Id="rId26" Type="http://schemas.microsoft.com/office/2007/relationships/hdphoto" Target="../media/hdphoto58.wdp"/><Relationship Id="rId27" Type="http://schemas.openxmlformats.org/officeDocument/2006/relationships/image" Target="../media/image86.jpeg"/><Relationship Id="rId28" Type="http://schemas.microsoft.com/office/2007/relationships/hdphoto" Target="../media/hdphoto59.wdp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6.jpeg"/><Relationship Id="rId30" Type="http://schemas.openxmlformats.org/officeDocument/2006/relationships/image" Target="../media/image90.png"/><Relationship Id="rId31" Type="http://schemas.openxmlformats.org/officeDocument/2006/relationships/image" Target="../media/image91.png"/><Relationship Id="rId32" Type="http://schemas.openxmlformats.org/officeDocument/2006/relationships/image" Target="../media/image92.png"/><Relationship Id="rId9" Type="http://schemas.openxmlformats.org/officeDocument/2006/relationships/image" Target="../media/image58.png"/><Relationship Id="rId6" Type="http://schemas.microsoft.com/office/2007/relationships/hdphoto" Target="../media/hdphoto54.wdp"/><Relationship Id="rId7" Type="http://schemas.openxmlformats.org/officeDocument/2006/relationships/image" Target="../media/image77.png"/><Relationship Id="rId8" Type="http://schemas.microsoft.com/office/2007/relationships/hdphoto" Target="../media/hdphoto36.wdp"/><Relationship Id="rId33" Type="http://schemas.openxmlformats.org/officeDocument/2006/relationships/image" Target="../media/image93.png"/><Relationship Id="rId34" Type="http://schemas.openxmlformats.org/officeDocument/2006/relationships/image" Target="../media/image94.png"/><Relationship Id="rId35" Type="http://schemas.openxmlformats.org/officeDocument/2006/relationships/image" Target="../media/image95.png"/><Relationship Id="rId36" Type="http://schemas.openxmlformats.org/officeDocument/2006/relationships/image" Target="../media/image96.png"/><Relationship Id="rId10" Type="http://schemas.openxmlformats.org/officeDocument/2006/relationships/image" Target="../media/image59.jpeg"/><Relationship Id="rId11" Type="http://schemas.microsoft.com/office/2007/relationships/hdphoto" Target="../media/hdphoto37.wdp"/><Relationship Id="rId12" Type="http://schemas.microsoft.com/office/2007/relationships/hdphoto" Target="../media/hdphoto47.wdp"/><Relationship Id="rId13" Type="http://schemas.microsoft.com/office/2007/relationships/hdphoto" Target="../media/hdphoto31.wdp"/><Relationship Id="rId14" Type="http://schemas.openxmlformats.org/officeDocument/2006/relationships/image" Target="../media/image55.jpeg"/><Relationship Id="rId15" Type="http://schemas.microsoft.com/office/2007/relationships/hdphoto" Target="../media/hdphoto55.wdp"/><Relationship Id="rId16" Type="http://schemas.openxmlformats.org/officeDocument/2006/relationships/image" Target="../media/image56.png"/><Relationship Id="rId17" Type="http://schemas.openxmlformats.org/officeDocument/2006/relationships/image" Target="../media/image57.png"/><Relationship Id="rId18" Type="http://schemas.microsoft.com/office/2007/relationships/hdphoto" Target="../media/hdphoto22.wdp"/><Relationship Id="rId19" Type="http://schemas.microsoft.com/office/2007/relationships/hdphoto" Target="../media/hdphoto33.wdp"/><Relationship Id="rId37" Type="http://schemas.openxmlformats.org/officeDocument/2006/relationships/image" Target="../media/image97.jpeg"/><Relationship Id="rId38" Type="http://schemas.microsoft.com/office/2007/relationships/hdphoto" Target="../media/hdphoto60.wdp"/><Relationship Id="rId39" Type="http://schemas.openxmlformats.org/officeDocument/2006/relationships/image" Target="../media/image98.png"/><Relationship Id="rId40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20" Type="http://schemas.microsoft.com/office/2007/relationships/hdphoto" Target="../media/hdphoto21.wdp"/><Relationship Id="rId21" Type="http://schemas.microsoft.com/office/2007/relationships/hdphoto" Target="../media/hdphoto46.wdp"/><Relationship Id="rId22" Type="http://schemas.openxmlformats.org/officeDocument/2006/relationships/image" Target="../media/image88.png"/><Relationship Id="rId23" Type="http://schemas.microsoft.com/office/2007/relationships/hdphoto" Target="../media/hdphoto65.wdp"/><Relationship Id="rId24" Type="http://schemas.openxmlformats.org/officeDocument/2006/relationships/image" Target="../media/image97.jpeg"/><Relationship Id="rId25" Type="http://schemas.microsoft.com/office/2007/relationships/hdphoto" Target="../media/hdphoto66.wdp"/><Relationship Id="rId26" Type="http://schemas.openxmlformats.org/officeDocument/2006/relationships/image" Target="../media/image98.png"/><Relationship Id="rId27" Type="http://schemas.openxmlformats.org/officeDocument/2006/relationships/image" Target="../media/image99.png"/><Relationship Id="rId28" Type="http://schemas.openxmlformats.org/officeDocument/2006/relationships/image" Target="../media/image100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76.jpeg"/><Relationship Id="rId30" Type="http://schemas.openxmlformats.org/officeDocument/2006/relationships/image" Target="../media/image102.png"/><Relationship Id="rId31" Type="http://schemas.openxmlformats.org/officeDocument/2006/relationships/image" Target="../media/image103.png"/><Relationship Id="rId32" Type="http://schemas.openxmlformats.org/officeDocument/2006/relationships/image" Target="../media/image104.png"/><Relationship Id="rId9" Type="http://schemas.openxmlformats.org/officeDocument/2006/relationships/image" Target="../media/image58.png"/><Relationship Id="rId6" Type="http://schemas.microsoft.com/office/2007/relationships/hdphoto" Target="../media/hdphoto61.wdp"/><Relationship Id="rId7" Type="http://schemas.openxmlformats.org/officeDocument/2006/relationships/image" Target="../media/image77.png"/><Relationship Id="rId8" Type="http://schemas.microsoft.com/office/2007/relationships/hdphoto" Target="../media/hdphoto36.wdp"/><Relationship Id="rId33" Type="http://schemas.openxmlformats.org/officeDocument/2006/relationships/image" Target="../media/image105.png"/><Relationship Id="rId34" Type="http://schemas.openxmlformats.org/officeDocument/2006/relationships/image" Target="../media/image19.png"/><Relationship Id="rId35" Type="http://schemas.openxmlformats.org/officeDocument/2006/relationships/image" Target="../media/image20.png"/><Relationship Id="rId36" Type="http://schemas.microsoft.com/office/2007/relationships/hdphoto" Target="../media/hdphoto67.wdp"/><Relationship Id="rId10" Type="http://schemas.openxmlformats.org/officeDocument/2006/relationships/image" Target="../media/image59.jpeg"/><Relationship Id="rId11" Type="http://schemas.microsoft.com/office/2007/relationships/hdphoto" Target="../media/hdphoto62.wdp"/><Relationship Id="rId12" Type="http://schemas.microsoft.com/office/2007/relationships/hdphoto" Target="../media/hdphoto63.wdp"/><Relationship Id="rId13" Type="http://schemas.microsoft.com/office/2007/relationships/hdphoto" Target="../media/hdphoto50.wdp"/><Relationship Id="rId14" Type="http://schemas.microsoft.com/office/2007/relationships/hdphoto" Target="../media/hdphoto64.wdp"/><Relationship Id="rId15" Type="http://schemas.openxmlformats.org/officeDocument/2006/relationships/image" Target="../media/image55.jpeg"/><Relationship Id="rId16" Type="http://schemas.microsoft.com/office/2007/relationships/hdphoto" Target="../media/hdphoto56.wdp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microsoft.com/office/2007/relationships/hdphoto" Target="../media/hdphoto22.wdp"/><Relationship Id="rId37" Type="http://schemas.openxmlformats.org/officeDocument/2006/relationships/image" Target="../media/image106.png"/><Relationship Id="rId38" Type="http://schemas.openxmlformats.org/officeDocument/2006/relationships/image" Target="../media/image107.png"/><Relationship Id="rId39" Type="http://schemas.openxmlformats.org/officeDocument/2006/relationships/image" Target="../media/image108.png"/><Relationship Id="rId40" Type="http://schemas.openxmlformats.org/officeDocument/2006/relationships/image" Target="../media/image109.png"/><Relationship Id="rId41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blanc_TD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 bwMode="auto">
          <a:xfrm>
            <a:off x="2658533" y="155232"/>
            <a:ext cx="6366936" cy="81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Heat Conference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200475" y="1727202"/>
            <a:ext cx="7127425" cy="176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bg1"/>
                </a:solidFill>
              </a:rPr>
              <a:t>Heat-Acclimatisation and Pre-Cooling: </a:t>
            </a:r>
          </a:p>
          <a:p>
            <a:r>
              <a:rPr lang="en-GB" sz="3200" b="1" dirty="0" smtClean="0">
                <a:solidFill>
                  <a:schemeClr val="bg1"/>
                </a:solidFill>
              </a:rPr>
              <a:t>A further boost </a:t>
            </a:r>
          </a:p>
          <a:p>
            <a:r>
              <a:rPr lang="en-GB" sz="3200" b="1" dirty="0" smtClean="0">
                <a:solidFill>
                  <a:schemeClr val="bg1"/>
                </a:solidFill>
              </a:rPr>
              <a:t>for endurance performance?</a:t>
            </a:r>
            <a:endParaRPr lang="en-GB" sz="2400" b="1" dirty="0" smtClean="0">
              <a:solidFill>
                <a:schemeClr val="bg1"/>
              </a:solidFill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879605" y="4762501"/>
            <a:ext cx="4030133" cy="115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Cyril Schmit – PhD student</a:t>
            </a:r>
          </a:p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Research department, INSEP</a:t>
            </a:r>
          </a:p>
          <a:p>
            <a:r>
              <a:rPr lang="fr-FR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</a:t>
            </a:r>
            <a:r>
              <a:rPr lang="en-GB" sz="1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ith</a:t>
            </a:r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Yann</a:t>
            </a:r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Le </a:t>
            </a:r>
            <a:r>
              <a:rPr lang="en-GB" sz="1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Meur</a:t>
            </a:r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Rob Duffield, </a:t>
            </a:r>
          </a:p>
          <a:p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Aaron Coutts &amp; Christophe Hausswirth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47" y="4390395"/>
            <a:ext cx="1442061" cy="204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869" y="3453577"/>
            <a:ext cx="1944261" cy="246499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422" y="4184298"/>
            <a:ext cx="752421" cy="84093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18526" y="4528568"/>
            <a:ext cx="1207407" cy="1763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99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4554" y="11389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11389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11388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17240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11992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12053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2809453" y="11985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20433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16923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16359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20591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2250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2178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22500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2184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23192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16746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16266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15306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2059164"/>
            <a:ext cx="357429" cy="287999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6288406" y="1568244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ignalisation droite 90"/>
          <p:cNvSpPr/>
          <p:nvPr/>
        </p:nvSpPr>
        <p:spPr>
          <a:xfrm rot="8144725" flipV="1">
            <a:off x="6226277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22147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594540" y="15639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9" cstate="email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16164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1587961"/>
            <a:ext cx="445671" cy="288000"/>
          </a:xfrm>
          <a:prstGeom prst="rect">
            <a:avLst/>
          </a:prstGeom>
        </p:spPr>
      </p:pic>
      <p:sp>
        <p:nvSpPr>
          <p:cNvPr id="92" name="Signalisation droite 91"/>
          <p:cNvSpPr/>
          <p:nvPr/>
        </p:nvSpPr>
        <p:spPr>
          <a:xfrm rot="18944725" flipV="1">
            <a:off x="6149676" y="19958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0083800" y="294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65905" y="242258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Triangle rectangle 107"/>
          <p:cNvSpPr/>
          <p:nvPr/>
        </p:nvSpPr>
        <p:spPr>
          <a:xfrm rot="16200000">
            <a:off x="3181333" y="1578769"/>
            <a:ext cx="899999" cy="918383"/>
          </a:xfrm>
          <a:prstGeom prst="rtTriangle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Triangle rectangle 108"/>
          <p:cNvSpPr/>
          <p:nvPr/>
        </p:nvSpPr>
        <p:spPr>
          <a:xfrm rot="16200000">
            <a:off x="3179139" y="1578769"/>
            <a:ext cx="899999" cy="918383"/>
          </a:xfrm>
          <a:prstGeom prst="rtTriangle">
            <a:avLst/>
          </a:prstGeom>
          <a:solidFill>
            <a:srgbClr val="00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22263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10" name="Triangle rectangle 109"/>
          <p:cNvSpPr/>
          <p:nvPr/>
        </p:nvSpPr>
        <p:spPr>
          <a:xfrm rot="16200000">
            <a:off x="6324497" y="1575593"/>
            <a:ext cx="899999" cy="918383"/>
          </a:xfrm>
          <a:prstGeom prst="rtTriangle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Triangle rectangle 110"/>
          <p:cNvSpPr/>
          <p:nvPr/>
        </p:nvSpPr>
        <p:spPr>
          <a:xfrm rot="16200000">
            <a:off x="6322303" y="1575593"/>
            <a:ext cx="899999" cy="918383"/>
          </a:xfrm>
          <a:prstGeom prst="rtTriangle">
            <a:avLst/>
          </a:prstGeom>
          <a:solidFill>
            <a:srgbClr val="00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22507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2221072"/>
            <a:ext cx="445671" cy="288000"/>
          </a:xfrm>
          <a:prstGeom prst="rect">
            <a:avLst/>
          </a:prstGeom>
        </p:spPr>
      </p:pic>
      <p:graphicFrame>
        <p:nvGraphicFramePr>
          <p:cNvPr id="112" name="Graphique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537055"/>
              </p:ext>
            </p:extLst>
          </p:nvPr>
        </p:nvGraphicFramePr>
        <p:xfrm>
          <a:off x="713871" y="2743198"/>
          <a:ext cx="8324252" cy="403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cxnSp>
        <p:nvCxnSpPr>
          <p:cNvPr id="96" name="Connecteur droit 95"/>
          <p:cNvCxnSpPr/>
          <p:nvPr/>
        </p:nvCxnSpPr>
        <p:spPr>
          <a:xfrm flipH="1">
            <a:off x="5848087" y="2507309"/>
            <a:ext cx="1" cy="451791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1" name="Image 100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307" y="4197786"/>
            <a:ext cx="402108" cy="323999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1588473" y="2952213"/>
            <a:ext cx="7247224" cy="3143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ZoneTexte 98"/>
          <p:cNvSpPr txBox="1"/>
          <p:nvPr/>
        </p:nvSpPr>
        <p:spPr>
          <a:xfrm>
            <a:off x="5914716" y="2534560"/>
            <a:ext cx="137517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Beneficial </a:t>
            </a:r>
            <a:r>
              <a:rPr lang="fr-FR" sz="1400" dirty="0" smtClean="0">
                <a:cs typeface="Times New Roman"/>
              </a:rPr>
              <a:t>–</a:t>
            </a:r>
            <a:r>
              <a:rPr lang="en-GB" sz="1400" dirty="0" smtClean="0">
                <a:cs typeface="Times New Roman"/>
              </a:rPr>
              <a:t> Almost certain Very large</a:t>
            </a:r>
            <a:endParaRPr lang="en-GB" sz="1400" dirty="0">
              <a:cs typeface="Times New Roman"/>
            </a:endParaRPr>
          </a:p>
        </p:txBody>
      </p:sp>
      <p:pic>
        <p:nvPicPr>
          <p:cNvPr id="117" name="Image 11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272" y="2551532"/>
            <a:ext cx="1197261" cy="1047604"/>
          </a:xfrm>
          <a:prstGeom prst="rect">
            <a:avLst/>
          </a:prstGeom>
        </p:spPr>
      </p:pic>
      <p:pic>
        <p:nvPicPr>
          <p:cNvPr id="95" name="Image 94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014" y="3336724"/>
            <a:ext cx="3338386" cy="319188"/>
          </a:xfrm>
          <a:prstGeom prst="rect">
            <a:avLst/>
          </a:prstGeom>
        </p:spPr>
      </p:pic>
      <p:sp>
        <p:nvSpPr>
          <p:cNvPr id="100" name="ZoneTexte 99"/>
          <p:cNvSpPr txBox="1"/>
          <p:nvPr/>
        </p:nvSpPr>
        <p:spPr>
          <a:xfrm>
            <a:off x="2730399" y="3643212"/>
            <a:ext cx="110564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249 </a:t>
            </a:r>
            <a:r>
              <a:rPr lang="en-GB" sz="1400" dirty="0" smtClean="0"/>
              <a:t>± 38 W</a:t>
            </a:r>
            <a:endParaRPr lang="fr-FR" sz="1400" dirty="0">
              <a:cs typeface="Times New Roman"/>
            </a:endParaRPr>
          </a:p>
        </p:txBody>
      </p:sp>
      <p:sp>
        <p:nvSpPr>
          <p:cNvPr id="97" name="ZoneTexte 96"/>
          <p:cNvSpPr txBox="1"/>
          <p:nvPr/>
        </p:nvSpPr>
        <p:spPr>
          <a:xfrm>
            <a:off x="5015707" y="3607783"/>
            <a:ext cx="2664000" cy="477054"/>
          </a:xfrm>
          <a:prstGeom prst="rect">
            <a:avLst/>
          </a:prstGeom>
          <a:solidFill>
            <a:srgbClr val="F2F2F2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+28 </a:t>
            </a:r>
            <a:r>
              <a:rPr lang="en-GB" sz="1400" dirty="0" smtClean="0"/>
              <a:t>± 19 W      </a:t>
            </a:r>
            <a:r>
              <a:rPr lang="fr-FR" sz="1400" dirty="0" smtClean="0">
                <a:cs typeface="Times New Roman"/>
              </a:rPr>
              <a:t>-</a:t>
            </a:r>
            <a:r>
              <a:rPr lang="fr-FR" sz="1400" dirty="0">
                <a:cs typeface="Times New Roman"/>
              </a:rPr>
              <a:t>01:17 </a:t>
            </a:r>
            <a:r>
              <a:rPr lang="en-GB" sz="1400" dirty="0"/>
              <a:t>± 00:58 </a:t>
            </a:r>
            <a:r>
              <a:rPr lang="en-GB" sz="1400" dirty="0" smtClean="0"/>
              <a:t>min</a:t>
            </a:r>
          </a:p>
          <a:p>
            <a:r>
              <a:rPr lang="en-GB" sz="1100" dirty="0" smtClean="0">
                <a:cs typeface="Times New Roman"/>
              </a:rPr>
              <a:t>  +11.3 </a:t>
            </a:r>
            <a:r>
              <a:rPr lang="en-GB" sz="1100" dirty="0" smtClean="0"/>
              <a:t>± 4.4%                       </a:t>
            </a:r>
            <a:r>
              <a:rPr lang="en-GB" sz="1100" dirty="0" smtClean="0">
                <a:cs typeface="Times New Roman"/>
              </a:rPr>
              <a:t>-</a:t>
            </a:r>
            <a:r>
              <a:rPr lang="en-GB" sz="1100" dirty="0">
                <a:cs typeface="Times New Roman"/>
              </a:rPr>
              <a:t>3.9 </a:t>
            </a:r>
            <a:r>
              <a:rPr lang="en-GB" sz="1100" dirty="0"/>
              <a:t>± 1.5</a:t>
            </a:r>
            <a:r>
              <a:rPr lang="en-GB" sz="1100" dirty="0" smtClean="0"/>
              <a:t>%</a:t>
            </a:r>
            <a:endParaRPr lang="fr-FR" sz="1100" dirty="0">
              <a:cs typeface="Times New Roman"/>
            </a:endParaRPr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077" y="4082945"/>
            <a:ext cx="429541" cy="429541"/>
          </a:xfrm>
          <a:prstGeom prst="rect">
            <a:avLst/>
          </a:prstGeom>
        </p:spPr>
      </p:pic>
      <p:pic>
        <p:nvPicPr>
          <p:cNvPr id="105" name="Image 104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60945">
            <a:off x="5483664" y="4157501"/>
            <a:ext cx="65666" cy="215996"/>
          </a:xfrm>
          <a:prstGeom prst="rect">
            <a:avLst/>
          </a:prstGeom>
        </p:spPr>
      </p:pic>
      <p:pic>
        <p:nvPicPr>
          <p:cNvPr id="115" name="chart"/>
          <p:cNvPicPr>
            <a:picLocks noChangeAspect="1"/>
          </p:cNvPicPr>
          <p:nvPr/>
        </p:nvPicPr>
        <p:blipFill rotWithShape="1"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44545" y1="28676" x2="50909" y2="87500"/>
                        <a14:foregroundMark x1="78182" y1="40441" x2="12727" y2="61765"/>
                        <a14:foregroundMark x1="50909" y1="32353" x2="84545" y2="61765"/>
                        <a14:foregroundMark x1="85455" y1="66912" x2="16364" y2="68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303" y="4016922"/>
            <a:ext cx="359997" cy="44668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54244" y="2553821"/>
            <a:ext cx="719999" cy="71999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4225646" y="1576691"/>
            <a:ext cx="939841" cy="924988"/>
          </a:xfrm>
          <a:prstGeom prst="rect">
            <a:avLst/>
          </a:prstGeom>
          <a:solidFill>
            <a:srgbClr val="00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/>
          <p:cNvSpPr/>
          <p:nvPr/>
        </p:nvSpPr>
        <p:spPr>
          <a:xfrm>
            <a:off x="7594540" y="1565122"/>
            <a:ext cx="939841" cy="924988"/>
          </a:xfrm>
          <a:prstGeom prst="rect">
            <a:avLst/>
          </a:prstGeom>
          <a:solidFill>
            <a:srgbClr val="00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Signalisation droite 80"/>
          <p:cNvSpPr/>
          <p:nvPr/>
        </p:nvSpPr>
        <p:spPr>
          <a:xfrm rot="8144725" flipV="1">
            <a:off x="3090900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22507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22210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9" cstate="email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16164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1587961"/>
            <a:ext cx="445671" cy="288000"/>
          </a:xfrm>
          <a:prstGeom prst="rect">
            <a:avLst/>
          </a:prstGeom>
        </p:spPr>
      </p:pic>
      <p:sp>
        <p:nvSpPr>
          <p:cNvPr id="82" name="Signalisation droite 81"/>
          <p:cNvSpPr/>
          <p:nvPr/>
        </p:nvSpPr>
        <p:spPr>
          <a:xfrm rot="18944725" flipV="1">
            <a:off x="3004774" y="20053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20018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20188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16655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16291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356328" y="16783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16419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20146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2031576"/>
            <a:ext cx="443077" cy="360000"/>
          </a:xfrm>
          <a:prstGeom prst="rect">
            <a:avLst/>
          </a:prstGeom>
        </p:spPr>
      </p:pic>
      <p:cxnSp>
        <p:nvCxnSpPr>
          <p:cNvPr id="94" name="Connecteur droit avec flèche 93"/>
          <p:cNvCxnSpPr/>
          <p:nvPr/>
        </p:nvCxnSpPr>
        <p:spPr>
          <a:xfrm flipV="1">
            <a:off x="713871" y="24920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611" y="3299704"/>
            <a:ext cx="613539" cy="709293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7326604" y="2547083"/>
            <a:ext cx="18935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 3" charset="0"/>
              <a:buChar char="9"/>
            </a:pPr>
            <a:r>
              <a:rPr lang="fr-FR" sz="1400" dirty="0" smtClean="0"/>
              <a:t>Acclimatisation </a:t>
            </a:r>
            <a:r>
              <a:rPr lang="fr-FR" sz="1400" dirty="0" err="1" smtClean="0"/>
              <a:t>status</a:t>
            </a:r>
            <a:endParaRPr lang="fr-FR" sz="1400" dirty="0" smtClean="0"/>
          </a:p>
          <a:p>
            <a:pPr algn="ctr"/>
            <a:r>
              <a:rPr lang="fr-FR" sz="1100" dirty="0" smtClean="0"/>
              <a:t>i.e., </a:t>
            </a:r>
            <a:r>
              <a:rPr lang="fr-FR" sz="1100" dirty="0">
                <a:sym typeface="Wingdings"/>
              </a:rPr>
              <a:t></a:t>
            </a:r>
            <a:r>
              <a:rPr lang="fr-FR" sz="1100" dirty="0"/>
              <a:t> </a:t>
            </a:r>
            <a:r>
              <a:rPr lang="fr-FR" sz="1100" dirty="0" smtClean="0"/>
              <a:t>PV, </a:t>
            </a:r>
            <a:r>
              <a:rPr lang="fr-FR" sz="1100" dirty="0">
                <a:sym typeface="Wingdings"/>
              </a:rPr>
              <a:t></a:t>
            </a:r>
            <a:r>
              <a:rPr lang="fr-FR" sz="1100" dirty="0"/>
              <a:t> </a:t>
            </a:r>
            <a:r>
              <a:rPr lang="fr-FR" sz="1100" dirty="0" smtClean="0"/>
              <a:t>Tcore, </a:t>
            </a:r>
            <a:r>
              <a:rPr lang="fr-FR" sz="1100" dirty="0">
                <a:sym typeface="Wingdings"/>
              </a:rPr>
              <a:t></a:t>
            </a:r>
            <a:r>
              <a:rPr lang="fr-FR" sz="1100" dirty="0"/>
              <a:t> </a:t>
            </a:r>
            <a:r>
              <a:rPr lang="fr-FR" sz="1100" dirty="0" smtClean="0"/>
              <a:t>TC, </a:t>
            </a:r>
          </a:p>
          <a:p>
            <a:pPr algn="ctr"/>
            <a:r>
              <a:rPr lang="fr-FR" sz="1100" dirty="0" smtClean="0">
                <a:sym typeface="Wingdings"/>
              </a:rPr>
              <a:t></a:t>
            </a:r>
            <a:r>
              <a:rPr lang="fr-FR" sz="1100" dirty="0" smtClean="0"/>
              <a:t> sweat Na</a:t>
            </a:r>
            <a:r>
              <a:rPr lang="fr-FR" sz="1100" baseline="30000" dirty="0" smtClean="0"/>
              <a:t>+</a:t>
            </a:r>
          </a:p>
        </p:txBody>
      </p:sp>
      <p:sp>
        <p:nvSpPr>
          <p:cNvPr id="107" name="ZoneTexte 106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3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0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emph" presetSubtype="0" repeatCount="300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3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"/>
                            </p:stCondLst>
                            <p:childTnLst>
                              <p:par>
                                <p:cTn id="6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8.33333E-7 -1.11111E-6 C 0.02135 0.00185 0.04271 0.00393 0.08333 0.00833 C 0.12396 0.01273 0.19531 0.02315 0.24375 0.02685 C 0.29219 0.03055 0.33975 0.03032 0.37361 0.03055 C 0.40746 0.03079 0.41927 0.02755 0.44653 0.0287 C 0.47378 0.02986 0.51232 0.03495 0.5375 0.03704 C 0.56267 0.03912 0.57969 0.04236 0.59791 0.04167 C 0.61614 0.04097 0.63472 0.03634 0.64722 0.03333 C 0.65972 0.03032 0.66267 0.03727 0.67291 0.02407 C 0.68316 0.01088 0.69462 -0.01782 0.70903 -0.0463 C 0.72344 -0.07477 0.75069 -0.13032 0.75903 -0.14722 " pathEditMode="relative" ptsTypes="aaaaaaaaaaA">
                                      <p:cBhvr>
                                        <p:cTn id="66" dur="5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09" grpId="1" animBg="1"/>
      <p:bldP spid="109" grpId="2" animBg="1"/>
      <p:bldP spid="110" grpId="0" animBg="1"/>
      <p:bldP spid="111" grpId="0" animBg="1"/>
      <p:bldP spid="111" grpId="1" animBg="1"/>
      <p:bldP spid="111" grpId="2" animBg="1"/>
      <p:bldP spid="102" grpId="0" animBg="1"/>
      <p:bldP spid="99" grpId="0"/>
      <p:bldP spid="97" grpId="0" animBg="1"/>
      <p:bldP spid="98" grpId="0" animBg="1"/>
      <p:bldP spid="98" grpId="1" animBg="1"/>
      <p:bldP spid="98" grpId="2" animBg="1"/>
      <p:bldP spid="103" grpId="0" animBg="1"/>
      <p:bldP spid="103" grpId="1" animBg="1"/>
      <p:bldP spid="103" grpId="2" animBg="1"/>
      <p:bldP spid="106" grpId="0"/>
      <p:bldP spid="10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4554" y="11389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11389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11388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17240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11992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12053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20146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20315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16783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16419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11985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20433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16923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16359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20591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2250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2178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22500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2184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23192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16746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16266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15306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2059164"/>
            <a:ext cx="357429" cy="287999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6288406" y="1568244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ignalisation droite 90"/>
          <p:cNvSpPr/>
          <p:nvPr/>
        </p:nvSpPr>
        <p:spPr>
          <a:xfrm rot="8144725" flipV="1">
            <a:off x="6226277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22147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594540" y="15639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20018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20188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16655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16291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5" cstate="email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16164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1587961"/>
            <a:ext cx="445671" cy="288000"/>
          </a:xfrm>
          <a:prstGeom prst="rect">
            <a:avLst/>
          </a:prstGeom>
        </p:spPr>
      </p:pic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65905" y="242258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Triangle rectangle 110"/>
          <p:cNvSpPr/>
          <p:nvPr/>
        </p:nvSpPr>
        <p:spPr>
          <a:xfrm rot="16200000">
            <a:off x="3180160" y="1580590"/>
            <a:ext cx="899999" cy="918383"/>
          </a:xfrm>
          <a:prstGeom prst="rtTriangle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Signalisation droite 80"/>
          <p:cNvSpPr/>
          <p:nvPr/>
        </p:nvSpPr>
        <p:spPr>
          <a:xfrm rot="8144725" flipV="1">
            <a:off x="3090900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22263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22507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22210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5" cstate="email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16164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1587961"/>
            <a:ext cx="445671" cy="288000"/>
          </a:xfrm>
          <a:prstGeom prst="rect">
            <a:avLst/>
          </a:prstGeom>
        </p:spPr>
      </p:pic>
      <p:sp>
        <p:nvSpPr>
          <p:cNvPr id="82" name="Signalisation droite 81"/>
          <p:cNvSpPr/>
          <p:nvPr/>
        </p:nvSpPr>
        <p:spPr>
          <a:xfrm rot="18944725" flipV="1">
            <a:off x="3004774" y="20053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Triangle rectangle 125"/>
          <p:cNvSpPr/>
          <p:nvPr/>
        </p:nvSpPr>
        <p:spPr>
          <a:xfrm rot="16200000">
            <a:off x="6321245" y="1582093"/>
            <a:ext cx="899999" cy="918383"/>
          </a:xfrm>
          <a:prstGeom prst="rtTriangle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22507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2221072"/>
            <a:ext cx="445671" cy="288000"/>
          </a:xfrm>
          <a:prstGeom prst="rect">
            <a:avLst/>
          </a:prstGeom>
        </p:spPr>
      </p:pic>
      <p:sp>
        <p:nvSpPr>
          <p:cNvPr id="92" name="Signalisation droite 91"/>
          <p:cNvSpPr/>
          <p:nvPr/>
        </p:nvSpPr>
        <p:spPr>
          <a:xfrm rot="18944725" flipV="1">
            <a:off x="6149676" y="19958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24920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ZoneTexte 94"/>
          <p:cNvSpPr txBox="1"/>
          <p:nvPr/>
        </p:nvSpPr>
        <p:spPr>
          <a:xfrm>
            <a:off x="5015705" y="3607783"/>
            <a:ext cx="2664000" cy="477054"/>
          </a:xfrm>
          <a:prstGeom prst="rect">
            <a:avLst/>
          </a:prstGeom>
          <a:solidFill>
            <a:srgbClr val="F2F2F2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+28 </a:t>
            </a:r>
            <a:r>
              <a:rPr lang="en-GB" sz="1400" dirty="0" smtClean="0"/>
              <a:t>± 19 W      </a:t>
            </a:r>
            <a:r>
              <a:rPr lang="fr-FR" sz="1400" dirty="0" smtClean="0">
                <a:cs typeface="Times New Roman"/>
              </a:rPr>
              <a:t>-</a:t>
            </a:r>
            <a:r>
              <a:rPr lang="fr-FR" sz="1400" dirty="0">
                <a:cs typeface="Times New Roman"/>
              </a:rPr>
              <a:t>01:17 </a:t>
            </a:r>
            <a:r>
              <a:rPr lang="en-GB" sz="1400" dirty="0"/>
              <a:t>± 00:58 </a:t>
            </a:r>
            <a:r>
              <a:rPr lang="en-GB" sz="1400" dirty="0" smtClean="0"/>
              <a:t>min</a:t>
            </a:r>
          </a:p>
          <a:p>
            <a:r>
              <a:rPr lang="en-GB" sz="1100" dirty="0" smtClean="0">
                <a:cs typeface="Times New Roman"/>
              </a:rPr>
              <a:t>  +11.3 </a:t>
            </a:r>
            <a:r>
              <a:rPr lang="en-GB" sz="1100" dirty="0" smtClean="0"/>
              <a:t>± 4.4%                        </a:t>
            </a:r>
            <a:r>
              <a:rPr lang="en-GB" sz="1100" dirty="0" smtClean="0">
                <a:cs typeface="Times New Roman"/>
              </a:rPr>
              <a:t>-</a:t>
            </a:r>
            <a:r>
              <a:rPr lang="en-GB" sz="1100" dirty="0">
                <a:cs typeface="Times New Roman"/>
              </a:rPr>
              <a:t>3.9 </a:t>
            </a:r>
            <a:r>
              <a:rPr lang="en-GB" sz="1100" dirty="0"/>
              <a:t>± 1.5</a:t>
            </a:r>
            <a:r>
              <a:rPr lang="en-GB" sz="1100" dirty="0" smtClean="0"/>
              <a:t>%</a:t>
            </a:r>
            <a:endParaRPr lang="fr-FR" sz="1100" dirty="0">
              <a:cs typeface="Times New Roman"/>
            </a:endParaRPr>
          </a:p>
        </p:txBody>
      </p:sp>
      <p:pic>
        <p:nvPicPr>
          <p:cNvPr id="96" name="Image 95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077" y="4082945"/>
            <a:ext cx="429541" cy="429541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60945">
            <a:off x="5483664" y="4157501"/>
            <a:ext cx="65666" cy="215996"/>
          </a:xfrm>
          <a:prstGeom prst="rect">
            <a:avLst/>
          </a:prstGeom>
        </p:spPr>
      </p:pic>
      <p:pic>
        <p:nvPicPr>
          <p:cNvPr id="98" name="chart"/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4545" y1="28676" x2="50909" y2="87500"/>
                        <a14:foregroundMark x1="78182" y1="40441" x2="12727" y2="61765"/>
                        <a14:foregroundMark x1="50909" y1="32353" x2="84545" y2="61765"/>
                        <a14:foregroundMark x1="85455" y1="66912" x2="16364" y2="68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903" y="4016922"/>
            <a:ext cx="359997" cy="446689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54244" y="2553821"/>
            <a:ext cx="719999" cy="719999"/>
          </a:xfrm>
          <a:prstGeom prst="rect">
            <a:avLst/>
          </a:prstGeom>
        </p:spPr>
      </p:pic>
      <p:cxnSp>
        <p:nvCxnSpPr>
          <p:cNvPr id="100" name="Connecteur droit 99"/>
          <p:cNvCxnSpPr/>
          <p:nvPr/>
        </p:nvCxnSpPr>
        <p:spPr>
          <a:xfrm flipV="1">
            <a:off x="4535848" y="3454401"/>
            <a:ext cx="0" cy="613799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24100" y="3354808"/>
            <a:ext cx="4546600" cy="2603500"/>
          </a:xfrm>
          <a:prstGeom prst="rect">
            <a:avLst/>
          </a:prstGeom>
        </p:spPr>
      </p:pic>
      <p:sp>
        <p:nvSpPr>
          <p:cNvPr id="101" name="ZoneTexte 100"/>
          <p:cNvSpPr txBox="1"/>
          <p:nvPr/>
        </p:nvSpPr>
        <p:spPr>
          <a:xfrm>
            <a:off x="5952506" y="5133193"/>
            <a:ext cx="44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*</a:t>
            </a:r>
            <a:endParaRPr lang="fr-FR" sz="1400" dirty="0">
              <a:cs typeface="Times New Roman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70544" y="3315732"/>
            <a:ext cx="3949700" cy="2870200"/>
          </a:xfrm>
          <a:prstGeom prst="rect">
            <a:avLst/>
          </a:prstGeom>
        </p:spPr>
      </p:pic>
      <p:sp>
        <p:nvSpPr>
          <p:cNvPr id="102" name="ZoneTexte 101"/>
          <p:cNvSpPr txBox="1"/>
          <p:nvPr/>
        </p:nvSpPr>
        <p:spPr>
          <a:xfrm>
            <a:off x="2276247" y="3449172"/>
            <a:ext cx="445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*</a:t>
            </a:r>
            <a:endParaRPr lang="fr-FR" sz="1050" dirty="0">
              <a:cs typeface="Times New Roman"/>
            </a:endParaRPr>
          </a:p>
        </p:txBody>
      </p:sp>
      <p:sp>
        <p:nvSpPr>
          <p:cNvPr id="103" name="ZoneTexte 102"/>
          <p:cNvSpPr txBox="1"/>
          <p:nvPr/>
        </p:nvSpPr>
        <p:spPr>
          <a:xfrm>
            <a:off x="5077854" y="5080904"/>
            <a:ext cx="44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*</a:t>
            </a:r>
            <a:endParaRPr lang="fr-FR" sz="1400" dirty="0">
              <a:cs typeface="Times New Roman"/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1625679" y="4761563"/>
            <a:ext cx="445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*</a:t>
            </a:r>
            <a:endParaRPr lang="fr-FR" sz="1050" dirty="0">
              <a:cs typeface="Times New Roman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839220" y="3315732"/>
            <a:ext cx="5943600" cy="2870200"/>
          </a:xfrm>
          <a:prstGeom prst="rect">
            <a:avLst/>
          </a:prstGeom>
        </p:spPr>
      </p:pic>
      <p:sp>
        <p:nvSpPr>
          <p:cNvPr id="105" name="ZoneTexte 104"/>
          <p:cNvSpPr txBox="1"/>
          <p:nvPr/>
        </p:nvSpPr>
        <p:spPr>
          <a:xfrm>
            <a:off x="4854961" y="4753097"/>
            <a:ext cx="44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*</a:t>
            </a:r>
            <a:endParaRPr lang="fr-FR" sz="1400" dirty="0">
              <a:cs typeface="Times New Roman"/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1632689" y="6081186"/>
            <a:ext cx="445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*</a:t>
            </a:r>
            <a:endParaRPr lang="fr-FR" sz="1050" dirty="0">
              <a:cs typeface="Times New Roman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68344" y="3348019"/>
            <a:ext cx="2133600" cy="2603500"/>
          </a:xfrm>
          <a:prstGeom prst="rect">
            <a:avLst/>
          </a:prstGeom>
        </p:spPr>
      </p:pic>
      <p:sp>
        <p:nvSpPr>
          <p:cNvPr id="109" name="ZoneTexte 108"/>
          <p:cNvSpPr txBox="1"/>
          <p:nvPr/>
        </p:nvSpPr>
        <p:spPr>
          <a:xfrm>
            <a:off x="4557154" y="5760709"/>
            <a:ext cx="44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*</a:t>
            </a:r>
            <a:endParaRPr lang="fr-FR" sz="1400" dirty="0">
              <a:cs typeface="Times New Roman"/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7329863" y="3700909"/>
            <a:ext cx="445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*</a:t>
            </a:r>
            <a:endParaRPr lang="fr-FR" sz="1050" dirty="0">
              <a:cs typeface="Times New Roman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802403" y="3354808"/>
            <a:ext cx="3924300" cy="24257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23803" y="3352694"/>
            <a:ext cx="4318000" cy="2679700"/>
          </a:xfrm>
          <a:prstGeom prst="rect">
            <a:avLst/>
          </a:prstGeom>
        </p:spPr>
      </p:pic>
      <p:sp>
        <p:nvSpPr>
          <p:cNvPr id="112" name="ZoneTexte 111"/>
          <p:cNvSpPr txBox="1"/>
          <p:nvPr/>
        </p:nvSpPr>
        <p:spPr>
          <a:xfrm>
            <a:off x="3252417" y="4274803"/>
            <a:ext cx="44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*</a:t>
            </a:r>
            <a:endParaRPr lang="fr-FR" sz="1400" dirty="0">
              <a:cs typeface="Times New Roman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3990916" y="4061296"/>
            <a:ext cx="44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*</a:t>
            </a:r>
            <a:endParaRPr lang="fr-FR" sz="1400" dirty="0">
              <a:cs typeface="Times New Roman"/>
            </a:endParaRPr>
          </a:p>
        </p:txBody>
      </p:sp>
      <p:sp>
        <p:nvSpPr>
          <p:cNvPr id="115" name="ZoneTexte 114"/>
          <p:cNvSpPr txBox="1"/>
          <p:nvPr/>
        </p:nvSpPr>
        <p:spPr>
          <a:xfrm>
            <a:off x="7110450" y="5770012"/>
            <a:ext cx="445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*</a:t>
            </a:r>
            <a:endParaRPr lang="fr-FR" sz="1050" dirty="0">
              <a:cs typeface="Times New Roman"/>
            </a:endParaRPr>
          </a:p>
        </p:txBody>
      </p:sp>
      <p:sp>
        <p:nvSpPr>
          <p:cNvPr id="116" name="ZoneTexte 115"/>
          <p:cNvSpPr txBox="1"/>
          <p:nvPr/>
        </p:nvSpPr>
        <p:spPr>
          <a:xfrm>
            <a:off x="7467979" y="5654950"/>
            <a:ext cx="445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*</a:t>
            </a:r>
            <a:endParaRPr lang="fr-FR" sz="1050" dirty="0">
              <a:cs typeface="Times New Roman"/>
            </a:endParaRPr>
          </a:p>
        </p:txBody>
      </p:sp>
      <p:pic>
        <p:nvPicPr>
          <p:cNvPr id="121" name="Image 120"/>
          <p:cNvPicPr>
            <a:picLocks noChangeAspect="1"/>
          </p:cNvPicPr>
          <p:nvPr/>
        </p:nvPicPr>
        <p:blipFill>
          <a:blip r:embed="rId32" cstate="email">
            <a:duotone>
              <a:prstClr val="black"/>
              <a:srgbClr val="FF000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357" y="3634025"/>
            <a:ext cx="419100" cy="419100"/>
          </a:xfrm>
          <a:prstGeom prst="rect">
            <a:avLst/>
          </a:prstGeom>
        </p:spPr>
      </p:pic>
      <p:pic>
        <p:nvPicPr>
          <p:cNvPr id="122" name="Image 121"/>
          <p:cNvPicPr>
            <a:picLocks noChangeAspect="1"/>
          </p:cNvPicPr>
          <p:nvPr/>
        </p:nvPicPr>
        <p:blipFill>
          <a:blip r:embed="rId33" cstate="email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79813" l="28563" r="71000">
                        <a14:foregroundMark x1="47500" y1="61625" x2="51313" y2="7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357" y="3634025"/>
            <a:ext cx="419100" cy="419100"/>
          </a:xfrm>
          <a:prstGeom prst="rect">
            <a:avLst/>
          </a:prstGeom>
        </p:spPr>
      </p:pic>
      <p:pic>
        <p:nvPicPr>
          <p:cNvPr id="123" name="Image 122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990" y="6161325"/>
            <a:ext cx="640367" cy="520298"/>
          </a:xfrm>
          <a:prstGeom prst="rect">
            <a:avLst/>
          </a:prstGeom>
        </p:spPr>
      </p:pic>
      <p:pic>
        <p:nvPicPr>
          <p:cNvPr id="125" name="Image 124"/>
          <p:cNvPicPr>
            <a:picLocks noChangeAspect="1"/>
          </p:cNvPicPr>
          <p:nvPr/>
        </p:nvPicPr>
        <p:blipFill rotWithShape="1"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88" y="6123225"/>
            <a:ext cx="193460" cy="527195"/>
          </a:xfrm>
          <a:prstGeom prst="rect">
            <a:avLst/>
          </a:prstGeom>
        </p:spPr>
      </p:pic>
      <p:sp>
        <p:nvSpPr>
          <p:cNvPr id="127" name="ZoneTexte 126"/>
          <p:cNvSpPr txBox="1"/>
          <p:nvPr/>
        </p:nvSpPr>
        <p:spPr>
          <a:xfrm>
            <a:off x="3552978" y="5630955"/>
            <a:ext cx="8703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sym typeface="Wingdings"/>
              </a:rPr>
              <a:t> Plasma volume</a:t>
            </a:r>
            <a:endParaRPr lang="fr-FR" sz="1050" dirty="0" smtClean="0">
              <a:cs typeface="Times New Roman"/>
            </a:endParaRPr>
          </a:p>
        </p:txBody>
      </p:sp>
      <p:sp>
        <p:nvSpPr>
          <p:cNvPr id="128" name="Flèche courbée vers le bas 127"/>
          <p:cNvSpPr>
            <a:spLocks noChangeAspect="1"/>
          </p:cNvSpPr>
          <p:nvPr/>
        </p:nvSpPr>
        <p:spPr>
          <a:xfrm rot="8084219">
            <a:off x="4173071" y="5968993"/>
            <a:ext cx="430928" cy="177357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9" name="Flèche courbée vers le bas 128"/>
          <p:cNvSpPr>
            <a:spLocks noChangeAspect="1"/>
          </p:cNvSpPr>
          <p:nvPr/>
        </p:nvSpPr>
        <p:spPr>
          <a:xfrm rot="13515781" flipH="1">
            <a:off x="4576097" y="5971527"/>
            <a:ext cx="430928" cy="177357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30" name="Connecteur droit 129"/>
          <p:cNvCxnSpPr/>
          <p:nvPr/>
        </p:nvCxnSpPr>
        <p:spPr>
          <a:xfrm>
            <a:off x="4554328" y="4945670"/>
            <a:ext cx="2079" cy="216000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/>
          <p:nvPr/>
        </p:nvCxnSpPr>
        <p:spPr>
          <a:xfrm flipH="1">
            <a:off x="3657228" y="3841424"/>
            <a:ext cx="702890" cy="226776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 flipH="1">
            <a:off x="3899513" y="3922999"/>
            <a:ext cx="493884" cy="47096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flipH="1" flipV="1">
            <a:off x="3625587" y="3649140"/>
            <a:ext cx="737694" cy="131234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8" name="Image 137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408" y="5189084"/>
            <a:ext cx="473139" cy="591424"/>
          </a:xfrm>
          <a:prstGeom prst="rect">
            <a:avLst/>
          </a:prstGeom>
        </p:spPr>
      </p:pic>
      <p:pic>
        <p:nvPicPr>
          <p:cNvPr id="139" name="Image 138"/>
          <p:cNvPicPr/>
          <p:nvPr/>
        </p:nvPicPr>
        <p:blipFill>
          <a:blip r:embed="rId38" cstate="email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075" y="5373979"/>
            <a:ext cx="124460" cy="172085"/>
          </a:xfrm>
          <a:prstGeom prst="rect">
            <a:avLst/>
          </a:prstGeom>
        </p:spPr>
      </p:pic>
      <p:pic>
        <p:nvPicPr>
          <p:cNvPr id="140" name="Image 139"/>
          <p:cNvPicPr>
            <a:picLocks noChangeAspect="1"/>
          </p:cNvPicPr>
          <p:nvPr/>
        </p:nvPicPr>
        <p:blipFill>
          <a:blip r:embed="rId40" cstate="email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669" y="5498888"/>
            <a:ext cx="108975" cy="161002"/>
          </a:xfrm>
          <a:prstGeom prst="rect">
            <a:avLst/>
          </a:prstGeom>
        </p:spPr>
      </p:pic>
      <p:pic>
        <p:nvPicPr>
          <p:cNvPr id="141" name="Image 140"/>
          <p:cNvPicPr>
            <a:picLocks noChangeAspect="1"/>
          </p:cNvPicPr>
          <p:nvPr/>
        </p:nvPicPr>
        <p:blipFill>
          <a:blip r:embed="rId42" cstate="email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968" y="5173832"/>
            <a:ext cx="207016" cy="286190"/>
          </a:xfrm>
          <a:prstGeom prst="rect">
            <a:avLst/>
          </a:prstGeom>
        </p:spPr>
      </p:pic>
      <p:sp>
        <p:nvSpPr>
          <p:cNvPr id="142" name="ZoneTexte 141"/>
          <p:cNvSpPr txBox="1"/>
          <p:nvPr/>
        </p:nvSpPr>
        <p:spPr>
          <a:xfrm>
            <a:off x="4581751" y="5624287"/>
            <a:ext cx="13322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 smtClean="0">
                <a:sym typeface="Wingdings"/>
              </a:rPr>
              <a:t>Thermoregulatory</a:t>
            </a:r>
            <a:r>
              <a:rPr lang="fr-FR" sz="1050" dirty="0" smtClean="0">
                <a:sym typeface="Wingdings"/>
              </a:rPr>
              <a:t> </a:t>
            </a:r>
            <a:r>
              <a:rPr lang="fr-FR" sz="1050" dirty="0" err="1" smtClean="0">
                <a:sym typeface="Wingdings"/>
              </a:rPr>
              <a:t>adjustments</a:t>
            </a:r>
            <a:endParaRPr lang="fr-FR" sz="1050" dirty="0" smtClean="0">
              <a:cs typeface="Times New Roman"/>
            </a:endParaRPr>
          </a:p>
        </p:txBody>
      </p:sp>
      <p:sp>
        <p:nvSpPr>
          <p:cNvPr id="107" name="ZoneTexte 106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8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4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17917 -0.11852 " pathEditMode="relative" ptsTypes="AA">
                                      <p:cBhvr>
                                        <p:cTn id="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17917 -0.11852 " pathEditMode="relative" ptsTypes="AA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17917 -0.11852 " pathEditMode="relative" ptsTypes="AA">
                                      <p:cBhvr>
                                        <p:cTn id="1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17917 -0.11852 " pathEditMode="relative" ptsTypes="AA">
                                      <p:cBhvr>
                                        <p:cTn id="1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8.33333E-7 1.48148E-6 L -0.08473 0.23518 " pathEditMode="relative" ptsTypes="AA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-0.31563 -0.20533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027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-0.34704 -0.0136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-69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7407E-6 L -0.33907 0.20093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2" y="1004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31493 -0.2143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-1071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6 -0.00602 L 0.346 0.00463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4" y="532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35504 0.19421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9699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01" grpId="0"/>
      <p:bldP spid="101" grpId="1"/>
      <p:bldP spid="102" grpId="0"/>
      <p:bldP spid="103" grpId="0"/>
      <p:bldP spid="103" grpId="1"/>
      <p:bldP spid="104" grpId="0"/>
      <p:bldP spid="105" grpId="0"/>
      <p:bldP spid="105" grpId="1"/>
      <p:bldP spid="106" grpId="0"/>
      <p:bldP spid="109" grpId="0"/>
      <p:bldP spid="109" grpId="1"/>
      <p:bldP spid="110" grpId="0"/>
      <p:bldP spid="112" grpId="0"/>
      <p:bldP spid="112" grpId="1"/>
      <p:bldP spid="113" grpId="0"/>
      <p:bldP spid="113" grpId="1"/>
      <p:bldP spid="115" grpId="0"/>
      <p:bldP spid="116" grpId="0"/>
      <p:bldP spid="127" grpId="0"/>
      <p:bldP spid="128" grpId="0" animBg="1"/>
      <p:bldP spid="129" grpId="0" animBg="1"/>
      <p:bldP spid="1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4554" y="11389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11389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11388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17240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11992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12053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20146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20315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16783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16419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11985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20433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16923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16359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20591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2250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2178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22500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2184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23192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16746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16266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15306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2059164"/>
            <a:ext cx="357429" cy="287999"/>
          </a:xfrm>
          <a:prstGeom prst="rect">
            <a:avLst/>
          </a:prstGeom>
        </p:spPr>
      </p:pic>
      <p:sp>
        <p:nvSpPr>
          <p:cNvPr id="81" name="Signalisation droite 80"/>
          <p:cNvSpPr/>
          <p:nvPr/>
        </p:nvSpPr>
        <p:spPr>
          <a:xfrm rot="8144725" flipV="1">
            <a:off x="3090900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22263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88406" y="1568244"/>
            <a:ext cx="939841" cy="924988"/>
          </a:xfrm>
          <a:prstGeom prst="rect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/>
          <p:cNvSpPr/>
          <p:nvPr/>
        </p:nvSpPr>
        <p:spPr>
          <a:xfrm>
            <a:off x="7594540" y="15639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20018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20188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16655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16291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287705" y="1566796"/>
            <a:ext cx="939841" cy="924988"/>
          </a:xfrm>
          <a:prstGeom prst="rect">
            <a:avLst/>
          </a:prstGeom>
          <a:solidFill>
            <a:srgbClr val="00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22507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22210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16164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1587961"/>
            <a:ext cx="445671" cy="288000"/>
          </a:xfrm>
          <a:prstGeom prst="rect">
            <a:avLst/>
          </a:prstGeom>
        </p:spPr>
      </p:pic>
      <p:sp>
        <p:nvSpPr>
          <p:cNvPr id="82" name="Signalisation droite 81"/>
          <p:cNvSpPr/>
          <p:nvPr/>
        </p:nvSpPr>
        <p:spPr>
          <a:xfrm rot="18944725" flipV="1">
            <a:off x="3004774" y="20053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24920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65905" y="242258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ignalisation droite 90"/>
          <p:cNvSpPr/>
          <p:nvPr/>
        </p:nvSpPr>
        <p:spPr>
          <a:xfrm rot="8144725" flipV="1">
            <a:off x="6226277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22147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22507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2221072"/>
            <a:ext cx="445671" cy="288000"/>
          </a:xfrm>
          <a:prstGeom prst="rect">
            <a:avLst/>
          </a:prstGeom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16164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1587961"/>
            <a:ext cx="445671" cy="288000"/>
          </a:xfrm>
          <a:prstGeom prst="rect">
            <a:avLst/>
          </a:prstGeom>
        </p:spPr>
      </p:pic>
      <p:sp>
        <p:nvSpPr>
          <p:cNvPr id="92" name="Signalisation droite 91"/>
          <p:cNvSpPr/>
          <p:nvPr/>
        </p:nvSpPr>
        <p:spPr>
          <a:xfrm rot="18944725" flipV="1">
            <a:off x="6149676" y="19958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6" name="Graphique 9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798725"/>
              </p:ext>
            </p:extLst>
          </p:nvPr>
        </p:nvGraphicFramePr>
        <p:xfrm>
          <a:off x="713871" y="2743198"/>
          <a:ext cx="8324252" cy="403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pic>
        <p:nvPicPr>
          <p:cNvPr id="98" name="Image 97"/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307" y="4077136"/>
            <a:ext cx="402108" cy="323999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1578555" y="2947689"/>
            <a:ext cx="7247224" cy="3143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0" name="Image 99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272" y="2551532"/>
            <a:ext cx="1197261" cy="1047604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014" y="3336724"/>
            <a:ext cx="4495800" cy="319188"/>
          </a:xfrm>
          <a:prstGeom prst="rect">
            <a:avLst/>
          </a:prstGeom>
        </p:spPr>
      </p:pic>
      <p:sp>
        <p:nvSpPr>
          <p:cNvPr id="102" name="ZoneTexte 101"/>
          <p:cNvSpPr txBox="1"/>
          <p:nvPr/>
        </p:nvSpPr>
        <p:spPr>
          <a:xfrm>
            <a:off x="4990999" y="3643212"/>
            <a:ext cx="110564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277 </a:t>
            </a:r>
            <a:r>
              <a:rPr lang="en-GB" sz="1400" dirty="0" smtClean="0"/>
              <a:t>± 37 W</a:t>
            </a:r>
            <a:endParaRPr lang="fr-FR" sz="1400" dirty="0">
              <a:cs typeface="Times New Roman"/>
            </a:endParaRPr>
          </a:p>
        </p:txBody>
      </p:sp>
      <p:cxnSp>
        <p:nvCxnSpPr>
          <p:cNvPr id="103" name="Connecteur droit 102"/>
          <p:cNvCxnSpPr/>
          <p:nvPr/>
        </p:nvCxnSpPr>
        <p:spPr>
          <a:xfrm flipH="1">
            <a:off x="6765969" y="2520063"/>
            <a:ext cx="1" cy="451791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4" name="Image 103"/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865" y="2576989"/>
            <a:ext cx="576000" cy="8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ZoneTexte 104"/>
          <p:cNvSpPr txBox="1"/>
          <p:nvPr/>
        </p:nvSpPr>
        <p:spPr>
          <a:xfrm>
            <a:off x="6842621" y="2713625"/>
            <a:ext cx="13751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Beneficial </a:t>
            </a:r>
            <a:r>
              <a:rPr lang="fr-FR" sz="1400" dirty="0" smtClean="0">
                <a:cs typeface="Times New Roman"/>
              </a:rPr>
              <a:t>–</a:t>
            </a:r>
            <a:r>
              <a:rPr lang="en-GB" sz="1400" dirty="0" smtClean="0">
                <a:cs typeface="Times New Roman"/>
              </a:rPr>
              <a:t> Unclear small</a:t>
            </a:r>
            <a:endParaRPr lang="en-GB" sz="1400" dirty="0">
              <a:cs typeface="Times New Roman"/>
            </a:endParaRPr>
          </a:p>
        </p:txBody>
      </p:sp>
      <p:sp>
        <p:nvSpPr>
          <p:cNvPr id="106" name="ZoneTexte 105"/>
          <p:cNvSpPr txBox="1"/>
          <p:nvPr/>
        </p:nvSpPr>
        <p:spPr>
          <a:xfrm>
            <a:off x="6169351" y="3597448"/>
            <a:ext cx="2086143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+</a:t>
            </a:r>
            <a:r>
              <a:rPr lang="fr-FR" sz="1400" dirty="0">
                <a:cs typeface="Times New Roman"/>
              </a:rPr>
              <a:t>4</a:t>
            </a:r>
            <a:r>
              <a:rPr lang="fr-FR" sz="1400" dirty="0" smtClean="0">
                <a:cs typeface="Times New Roman"/>
              </a:rPr>
              <a:t> </a:t>
            </a:r>
            <a:r>
              <a:rPr lang="en-GB" sz="1400" dirty="0" smtClean="0"/>
              <a:t>± 14 W     </a:t>
            </a:r>
            <a:r>
              <a:rPr lang="fr-FR" sz="1400" dirty="0" smtClean="0">
                <a:cs typeface="Times New Roman"/>
              </a:rPr>
              <a:t>-06 </a:t>
            </a:r>
            <a:r>
              <a:rPr lang="en-GB" sz="1400" dirty="0"/>
              <a:t>± </a:t>
            </a:r>
            <a:r>
              <a:rPr lang="en-GB" sz="1400" dirty="0" smtClean="0"/>
              <a:t>42 sec</a:t>
            </a:r>
          </a:p>
          <a:p>
            <a:pPr algn="ctr"/>
            <a:r>
              <a:rPr lang="en-GB" sz="1100" dirty="0" smtClean="0">
                <a:cs typeface="Times New Roman"/>
              </a:rPr>
              <a:t>+1.4 </a:t>
            </a:r>
            <a:r>
              <a:rPr lang="en-GB" sz="1100" dirty="0" smtClean="0"/>
              <a:t>± 3%               </a:t>
            </a:r>
            <a:r>
              <a:rPr lang="en-GB" sz="1100" dirty="0" smtClean="0">
                <a:cs typeface="Times New Roman"/>
              </a:rPr>
              <a:t>-0.3 </a:t>
            </a:r>
            <a:r>
              <a:rPr lang="en-GB" sz="1100" dirty="0"/>
              <a:t>± </a:t>
            </a:r>
            <a:r>
              <a:rPr lang="en-GB" sz="1100" dirty="0" smtClean="0"/>
              <a:t>0.1%</a:t>
            </a:r>
            <a:endParaRPr lang="fr-FR" sz="1100" dirty="0">
              <a:cs typeface="Times New Roman"/>
            </a:endParaRPr>
          </a:p>
        </p:txBody>
      </p:sp>
      <p:pic>
        <p:nvPicPr>
          <p:cNvPr id="107" name="chart"/>
          <p:cNvPicPr>
            <a:picLocks noChangeAspect="1"/>
          </p:cNvPicPr>
          <p:nvPr/>
        </p:nvPicPr>
        <p:blipFill rotWithShape="1"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44545" y1="28676" x2="50909" y2="87500"/>
                        <a14:foregroundMark x1="78182" y1="40441" x2="12727" y2="61765"/>
                        <a14:foregroundMark x1="50909" y1="32353" x2="84545" y2="61765"/>
                        <a14:foregroundMark x1="85455" y1="66912" x2="16364" y2="68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898" y="4019693"/>
            <a:ext cx="359997" cy="446689"/>
          </a:xfrm>
          <a:prstGeom prst="rect">
            <a:avLst/>
          </a:prstGeom>
        </p:spPr>
      </p:pic>
      <p:pic>
        <p:nvPicPr>
          <p:cNvPr id="108" name="Image 107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785" y="4055675"/>
            <a:ext cx="429541" cy="429541"/>
          </a:xfrm>
          <a:prstGeom prst="rect">
            <a:avLst/>
          </a:prstGeom>
        </p:spPr>
      </p:pic>
      <p:pic>
        <p:nvPicPr>
          <p:cNvPr id="109" name="Image 108"/>
          <p:cNvPicPr>
            <a:picLocks noChangeAspect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60945">
            <a:off x="6620372" y="4125998"/>
            <a:ext cx="65666" cy="215996"/>
          </a:xfrm>
          <a:prstGeom prst="rect">
            <a:avLst/>
          </a:prstGeom>
        </p:spPr>
      </p:pic>
      <p:sp>
        <p:nvSpPr>
          <p:cNvPr id="101" name="ZoneTexte 100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0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6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52 -0.00047 C 0.01215 0.0074 0.02396 0.0155 0.04149 0.01898 C 0.05902 0.02245 0.08941 0.01921 0.10538 0.0199 C 0.12135 0.0206 0.125 0.02013 0.13732 0.02268 C 0.14965 0.02523 0.1651 0.03425 0.17899 0.03472 C 0.19288 0.03518 0.20712 0.02708 0.22066 0.02546 C 0.2342 0.02384 0.24305 0.02245 0.26024 0.02546 C 0.27743 0.02847 0.30659 0.04097 0.32343 0.04398 C 0.34027 0.04699 0.34965 0.04652 0.36093 0.04398 C 0.37222 0.04143 0.37239 0.02939 0.3908 0.02824 C 0.4092 0.02708 0.45034 0.03356 0.47118 0.0375 C 0.49236 0.04143 0.4967 0.04976 0.51649 0.05231 C 0.53611 0.05486 0.56996 0.05347 0.58871 0.05231 C 0.60746 0.05115 0.61527 0.04814 0.62899 0.04583 C 0.64271 0.04351 0.65798 0.04907 0.67135 0.03842 C 0.68472 0.02777 0.69444 0.00995 0.70955 -0.01806 C 0.72465 -0.04607 0.75295 -0.11135 0.76163 -0.1301 " pathEditMode="relative" ptsTypes="aaaaaaaaaaaaaaaaA">
                                      <p:cBhvr>
                                        <p:cTn id="21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5" grpId="2" animBg="1"/>
      <p:bldP spid="99" grpId="0" animBg="1"/>
      <p:bldP spid="105" grpId="0"/>
      <p:bldP spid="1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4554" y="11389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11389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11388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17240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11992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12053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20146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20315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16783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16419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11985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1576711"/>
            <a:ext cx="939841" cy="924988"/>
          </a:xfrm>
          <a:prstGeom prst="rect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20433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16923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16359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20591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2250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2178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22500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2184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23192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16746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16266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15306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2059164"/>
            <a:ext cx="357429" cy="287999"/>
          </a:xfrm>
          <a:prstGeom prst="rect">
            <a:avLst/>
          </a:prstGeom>
        </p:spPr>
      </p:pic>
      <p:sp>
        <p:nvSpPr>
          <p:cNvPr id="81" name="Signalisation droite 80"/>
          <p:cNvSpPr/>
          <p:nvPr/>
        </p:nvSpPr>
        <p:spPr>
          <a:xfrm rot="8144725" flipV="1">
            <a:off x="3090900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22263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88406" y="1568244"/>
            <a:ext cx="939841" cy="924988"/>
          </a:xfrm>
          <a:prstGeom prst="rect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/>
          <p:cNvSpPr/>
          <p:nvPr/>
        </p:nvSpPr>
        <p:spPr>
          <a:xfrm>
            <a:off x="7594540" y="15639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20018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20188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16655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16291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22507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22210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16164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1587961"/>
            <a:ext cx="445671" cy="288000"/>
          </a:xfrm>
          <a:prstGeom prst="rect">
            <a:avLst/>
          </a:prstGeom>
        </p:spPr>
      </p:pic>
      <p:sp>
        <p:nvSpPr>
          <p:cNvPr id="82" name="Signalisation droite 81"/>
          <p:cNvSpPr/>
          <p:nvPr/>
        </p:nvSpPr>
        <p:spPr>
          <a:xfrm rot="18944725" flipV="1">
            <a:off x="3004774" y="20053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24920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65905" y="242258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ignalisation droite 90"/>
          <p:cNvSpPr/>
          <p:nvPr/>
        </p:nvSpPr>
        <p:spPr>
          <a:xfrm rot="8144725" flipV="1">
            <a:off x="6226277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22147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22507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2221072"/>
            <a:ext cx="445671" cy="288000"/>
          </a:xfrm>
          <a:prstGeom prst="rect">
            <a:avLst/>
          </a:prstGeom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16164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1587961"/>
            <a:ext cx="445671" cy="288000"/>
          </a:xfrm>
          <a:prstGeom prst="rect">
            <a:avLst/>
          </a:prstGeom>
        </p:spPr>
      </p:pic>
      <p:sp>
        <p:nvSpPr>
          <p:cNvPr id="92" name="Signalisation droite 91"/>
          <p:cNvSpPr/>
          <p:nvPr/>
        </p:nvSpPr>
        <p:spPr>
          <a:xfrm rot="18944725" flipV="1">
            <a:off x="6149676" y="19958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ZoneTexte 109"/>
          <p:cNvSpPr txBox="1"/>
          <p:nvPr/>
        </p:nvSpPr>
        <p:spPr>
          <a:xfrm>
            <a:off x="3702239" y="2700871"/>
            <a:ext cx="13751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Beneficial - Likely moderate</a:t>
            </a:r>
            <a:endParaRPr lang="en-GB" sz="1400" dirty="0">
              <a:cs typeface="Times New Roman"/>
            </a:endParaRPr>
          </a:p>
        </p:txBody>
      </p:sp>
      <p:cxnSp>
        <p:nvCxnSpPr>
          <p:cNvPr id="111" name="Connecteur droit 110"/>
          <p:cNvCxnSpPr/>
          <p:nvPr/>
        </p:nvCxnSpPr>
        <p:spPr>
          <a:xfrm flipH="1">
            <a:off x="6765969" y="2520063"/>
            <a:ext cx="1" cy="451791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" name="Image 111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865" y="2576989"/>
            <a:ext cx="576000" cy="8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ZoneTexte 112"/>
          <p:cNvSpPr txBox="1"/>
          <p:nvPr/>
        </p:nvSpPr>
        <p:spPr>
          <a:xfrm>
            <a:off x="6842621" y="2713625"/>
            <a:ext cx="13751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Beneficial </a:t>
            </a:r>
            <a:r>
              <a:rPr lang="fr-FR" sz="1400" dirty="0" smtClean="0">
                <a:cs typeface="Times New Roman"/>
              </a:rPr>
              <a:t>–</a:t>
            </a:r>
            <a:r>
              <a:rPr lang="en-GB" sz="1400" dirty="0" smtClean="0">
                <a:cs typeface="Times New Roman"/>
              </a:rPr>
              <a:t> Unclear small</a:t>
            </a:r>
            <a:endParaRPr lang="en-GB" sz="1400" dirty="0">
              <a:cs typeface="Times New Roman"/>
            </a:endParaRPr>
          </a:p>
        </p:txBody>
      </p:sp>
      <p:cxnSp>
        <p:nvCxnSpPr>
          <p:cNvPr id="114" name="Connecteur droit 113"/>
          <p:cNvCxnSpPr/>
          <p:nvPr/>
        </p:nvCxnSpPr>
        <p:spPr>
          <a:xfrm flipH="1">
            <a:off x="3625587" y="2507309"/>
            <a:ext cx="1" cy="451791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Book walk.gif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435" y="3269421"/>
            <a:ext cx="1954530" cy="2171700"/>
          </a:xfrm>
          <a:prstGeom prst="rect">
            <a:avLst/>
          </a:prstGeom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00" y="5353653"/>
            <a:ext cx="2142946" cy="1403998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59" y="2811783"/>
            <a:ext cx="2234768" cy="1404000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591" y="2551999"/>
            <a:ext cx="652774" cy="1036337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 rotWithShape="1"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159" y="4882453"/>
            <a:ext cx="595279" cy="1043999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483" y="2564235"/>
            <a:ext cx="576000" cy="8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Image 120"/>
          <p:cNvPicPr>
            <a:picLocks noChangeAspect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500" y="3980389"/>
            <a:ext cx="2301880" cy="1460732"/>
          </a:xfrm>
          <a:prstGeom prst="rect">
            <a:avLst/>
          </a:prstGeom>
        </p:spPr>
      </p:pic>
      <p:pic>
        <p:nvPicPr>
          <p:cNvPr id="122" name="Image 121"/>
          <p:cNvPicPr>
            <a:picLocks noChangeAspect="1"/>
          </p:cNvPicPr>
          <p:nvPr/>
        </p:nvPicPr>
        <p:blipFill rotWithShape="1"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0345" y="3980389"/>
            <a:ext cx="688040" cy="1460732"/>
          </a:xfrm>
          <a:prstGeom prst="rect">
            <a:avLst/>
          </a:prstGeom>
        </p:spPr>
      </p:pic>
      <p:sp>
        <p:nvSpPr>
          <p:cNvPr id="123" name="ZoneTexte 122"/>
          <p:cNvSpPr txBox="1"/>
          <p:nvPr/>
        </p:nvSpPr>
        <p:spPr>
          <a:xfrm>
            <a:off x="7324101" y="3624873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Paris</a:t>
            </a:r>
            <a:endParaRPr lang="fr-FR" sz="1050" dirty="0">
              <a:cs typeface="Times New Roman"/>
            </a:endParaRPr>
          </a:p>
        </p:txBody>
      </p:sp>
      <p:sp>
        <p:nvSpPr>
          <p:cNvPr id="124" name="ZoneTexte 123"/>
          <p:cNvSpPr txBox="1"/>
          <p:nvPr/>
        </p:nvSpPr>
        <p:spPr>
          <a:xfrm>
            <a:off x="8084186" y="3624873"/>
            <a:ext cx="10147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Training camp</a:t>
            </a:r>
            <a:endParaRPr lang="fr-FR" sz="1050" dirty="0">
              <a:cs typeface="Times New Roman"/>
            </a:endParaRPr>
          </a:p>
        </p:txBody>
      </p:sp>
      <p:pic>
        <p:nvPicPr>
          <p:cNvPr id="125" name="Image 124"/>
          <p:cNvPicPr>
            <a:picLocks noChangeAspect="1"/>
          </p:cNvPicPr>
          <p:nvPr/>
        </p:nvPicPr>
        <p:blipFill>
          <a:blip r:embed="rId33" cstate="email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308" y="2933700"/>
            <a:ext cx="540000" cy="8709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419" y="5363489"/>
            <a:ext cx="2200418" cy="1403998"/>
          </a:xfrm>
          <a:prstGeom prst="rect">
            <a:avLst/>
          </a:prstGeom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434" y="4189106"/>
            <a:ext cx="2157929" cy="1403064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76" y="3897623"/>
            <a:ext cx="662940" cy="1143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4784" y="4964423"/>
            <a:ext cx="489351" cy="10370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509" y="5604869"/>
            <a:ext cx="1239370" cy="132199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31" y="2806326"/>
            <a:ext cx="599434" cy="599434"/>
          </a:xfrm>
          <a:prstGeom prst="rect">
            <a:avLst/>
          </a:prstGeom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668" y="4303406"/>
            <a:ext cx="599434" cy="599434"/>
          </a:xfrm>
          <a:prstGeom prst="rect">
            <a:avLst/>
          </a:prstGeom>
        </p:spPr>
      </p:pic>
      <p:pic>
        <p:nvPicPr>
          <p:cNvPr id="127" name="Image 126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39" y="5293804"/>
            <a:ext cx="599434" cy="599434"/>
          </a:xfrm>
          <a:prstGeom prst="rect">
            <a:avLst/>
          </a:prstGeom>
        </p:spPr>
      </p:pic>
      <p:pic>
        <p:nvPicPr>
          <p:cNvPr id="128" name="Image 127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755" y="5352221"/>
            <a:ext cx="599434" cy="599434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815" y="3093343"/>
            <a:ext cx="599434" cy="599434"/>
          </a:xfrm>
          <a:prstGeom prst="rect">
            <a:avLst/>
          </a:prstGeom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41" cstate="email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9597" y="5602122"/>
            <a:ext cx="426604" cy="62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Image 130"/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49240" y="6187282"/>
            <a:ext cx="534175" cy="5341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276" y="3207643"/>
            <a:ext cx="2884997" cy="3297139"/>
          </a:xfrm>
          <a:prstGeom prst="rect">
            <a:avLst/>
          </a:prstGeom>
        </p:spPr>
      </p:pic>
      <p:sp>
        <p:nvSpPr>
          <p:cNvPr id="133" name="ZoneTexte 132"/>
          <p:cNvSpPr txBox="1"/>
          <p:nvPr/>
        </p:nvSpPr>
        <p:spPr>
          <a:xfrm>
            <a:off x="5152702" y="4609314"/>
            <a:ext cx="1224000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u="sng" dirty="0" smtClean="0">
                <a:cs typeface="Times New Roman"/>
              </a:rPr>
              <a:t>Post</a:t>
            </a:r>
          </a:p>
          <a:p>
            <a:pPr algn="ctr"/>
            <a:endParaRPr lang="en-GB" sz="1050" u="sng" dirty="0" smtClean="0">
              <a:cs typeface="Times New Roman"/>
            </a:endParaRPr>
          </a:p>
          <a:p>
            <a:pPr algn="ctr"/>
            <a:endParaRPr lang="en-GB" sz="500" u="sng" dirty="0" smtClean="0">
              <a:cs typeface="Times New Roman"/>
            </a:endParaRPr>
          </a:p>
          <a:p>
            <a:pPr marL="171450" indent="-171450" algn="ctr">
              <a:buFont typeface="Wingdings" charset="0"/>
              <a:buChar char="æ"/>
            </a:pPr>
            <a:r>
              <a:rPr lang="en-GB" sz="1400" dirty="0" smtClean="0">
                <a:cs typeface="Times New Roman"/>
              </a:rPr>
              <a:t> Tskin</a:t>
            </a:r>
          </a:p>
          <a:p>
            <a:pPr algn="ctr"/>
            <a:endParaRPr lang="en-GB" sz="300" dirty="0" smtClean="0">
              <a:cs typeface="Times New Roman"/>
            </a:endParaRPr>
          </a:p>
          <a:p>
            <a:pPr algn="ctr"/>
            <a:r>
              <a:rPr lang="fr-FR" sz="1400" dirty="0" smtClean="0">
                <a:solidFill>
                  <a:srgbClr val="FF0000"/>
                </a:solidFill>
                <a:cs typeface="Times New Roman"/>
              </a:rPr>
              <a:t>B</a:t>
            </a:r>
            <a:r>
              <a:rPr lang="en-GB" sz="1400" dirty="0" err="1" smtClean="0">
                <a:solidFill>
                  <a:srgbClr val="FF0000"/>
                </a:solidFill>
                <a:cs typeface="Times New Roman"/>
              </a:rPr>
              <a:t>ut</a:t>
            </a:r>
            <a:endParaRPr lang="en-GB" sz="1400" dirty="0" smtClean="0">
              <a:solidFill>
                <a:srgbClr val="FF0000"/>
              </a:solidFill>
              <a:cs typeface="Times New Roman"/>
            </a:endParaRPr>
          </a:p>
          <a:p>
            <a:pPr algn="ctr"/>
            <a:endParaRPr lang="en-GB" sz="300" dirty="0" smtClean="0">
              <a:solidFill>
                <a:srgbClr val="FF0000"/>
              </a:solidFill>
              <a:cs typeface="Times New Roman"/>
            </a:endParaRPr>
          </a:p>
          <a:p>
            <a:pPr algn="ctr"/>
            <a:r>
              <a:rPr lang="fr-FR" sz="1400" dirty="0" smtClean="0">
                <a:sym typeface="Wingdings"/>
              </a:rPr>
              <a:t>- No  </a:t>
            </a:r>
            <a:r>
              <a:rPr lang="fr-FR" sz="1400" dirty="0" smtClean="0">
                <a:cs typeface="Times New Roman"/>
                <a:sym typeface="Wingdings"/>
              </a:rPr>
              <a:t>perf</a:t>
            </a:r>
            <a:endParaRPr lang="en-GB" sz="1400" dirty="0" smtClean="0">
              <a:cs typeface="Times New Roman"/>
            </a:endParaRPr>
          </a:p>
        </p:txBody>
      </p:sp>
      <p:sp>
        <p:nvSpPr>
          <p:cNvPr id="134" name="ZoneTexte 133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5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2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23" grpId="0"/>
      <p:bldP spid="124" grpId="0"/>
      <p:bldP spid="133" grpId="0"/>
      <p:bldP spid="13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4554" y="11389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11389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11388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17240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11992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12053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20146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20315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16783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16419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11985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20433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16923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16359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20591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2250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2178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22500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2184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23192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16746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16266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15306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2059164"/>
            <a:ext cx="357429" cy="287999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6288406" y="1568244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/>
          <p:cNvSpPr/>
          <p:nvPr/>
        </p:nvSpPr>
        <p:spPr>
          <a:xfrm>
            <a:off x="7594540" y="15639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20018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20188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16655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16291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24920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65905" y="242258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ignalisation droite 90"/>
          <p:cNvSpPr/>
          <p:nvPr/>
        </p:nvSpPr>
        <p:spPr>
          <a:xfrm rot="8144725" flipV="1">
            <a:off x="6226277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22147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22507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2221072"/>
            <a:ext cx="445671" cy="288000"/>
          </a:xfrm>
          <a:prstGeom prst="rect">
            <a:avLst/>
          </a:prstGeom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16164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1587961"/>
            <a:ext cx="445671" cy="288000"/>
          </a:xfrm>
          <a:prstGeom prst="rect">
            <a:avLst/>
          </a:prstGeom>
        </p:spPr>
      </p:pic>
      <p:sp>
        <p:nvSpPr>
          <p:cNvPr id="92" name="Signalisation droite 91"/>
          <p:cNvSpPr/>
          <p:nvPr/>
        </p:nvSpPr>
        <p:spPr>
          <a:xfrm rot="18944725" flipV="1">
            <a:off x="6149676" y="19958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/>
          <p:cNvSpPr/>
          <p:nvPr/>
        </p:nvSpPr>
        <p:spPr>
          <a:xfrm>
            <a:off x="3150146" y="1573067"/>
            <a:ext cx="939841" cy="924988"/>
          </a:xfrm>
          <a:prstGeom prst="rect">
            <a:avLst/>
          </a:prstGeom>
          <a:solidFill>
            <a:srgbClr val="00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Signalisation droite 80"/>
          <p:cNvSpPr/>
          <p:nvPr/>
        </p:nvSpPr>
        <p:spPr>
          <a:xfrm rot="8144725" flipV="1">
            <a:off x="3090900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22263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22507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22210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16164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1587961"/>
            <a:ext cx="445671" cy="288000"/>
          </a:xfrm>
          <a:prstGeom prst="rect">
            <a:avLst/>
          </a:prstGeom>
        </p:spPr>
      </p:pic>
      <p:sp>
        <p:nvSpPr>
          <p:cNvPr id="82" name="Signalisation droite 81"/>
          <p:cNvSpPr/>
          <p:nvPr/>
        </p:nvSpPr>
        <p:spPr>
          <a:xfrm rot="18944725" flipV="1">
            <a:off x="3004774" y="20053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>
            <a:off x="3645192" y="4152900"/>
            <a:ext cx="0" cy="71120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/>
          <p:cNvCxnSpPr/>
          <p:nvPr/>
        </p:nvCxnSpPr>
        <p:spPr>
          <a:xfrm>
            <a:off x="3632784" y="4864100"/>
            <a:ext cx="596256" cy="0"/>
          </a:xfrm>
          <a:prstGeom prst="line">
            <a:avLst/>
          </a:prstGeom>
          <a:ln w="1905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" name="Image 111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284" y="4609601"/>
            <a:ext cx="753232" cy="612000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036" y="4633950"/>
            <a:ext cx="473139" cy="591424"/>
          </a:xfrm>
          <a:prstGeom prst="rect">
            <a:avLst/>
          </a:prstGeom>
        </p:spPr>
      </p:pic>
      <p:pic>
        <p:nvPicPr>
          <p:cNvPr id="115" name="Image 114"/>
          <p:cNvPicPr/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036" y="6038920"/>
            <a:ext cx="124460" cy="172085"/>
          </a:xfrm>
          <a:prstGeom prst="rect">
            <a:avLst/>
          </a:prstGeom>
        </p:spPr>
      </p:pic>
      <p:pic>
        <p:nvPicPr>
          <p:cNvPr id="116" name="Image 115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30" y="6163829"/>
            <a:ext cx="108975" cy="161002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929" y="5838773"/>
            <a:ext cx="207016" cy="286190"/>
          </a:xfrm>
          <a:prstGeom prst="rect">
            <a:avLst/>
          </a:prstGeom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310" y="4522100"/>
            <a:ext cx="583595" cy="683999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719" y="5564359"/>
            <a:ext cx="780970" cy="862950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781" y="5887448"/>
            <a:ext cx="180000" cy="482139"/>
          </a:xfrm>
          <a:prstGeom prst="roundRect">
            <a:avLst>
              <a:gd name="adj" fmla="val 195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1" name="Image 120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641" y="5881098"/>
            <a:ext cx="180000" cy="473126"/>
          </a:xfrm>
          <a:prstGeom prst="roundRect">
            <a:avLst>
              <a:gd name="adj" fmla="val 185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22" name="Connecteur droit 121"/>
          <p:cNvCxnSpPr/>
          <p:nvPr/>
        </p:nvCxnSpPr>
        <p:spPr>
          <a:xfrm flipH="1">
            <a:off x="5269340" y="4864100"/>
            <a:ext cx="596256" cy="0"/>
          </a:xfrm>
          <a:prstGeom prst="line">
            <a:avLst/>
          </a:prstGeom>
          <a:ln w="1905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ZoneTexte 127"/>
          <p:cNvSpPr txBox="1"/>
          <p:nvPr/>
        </p:nvSpPr>
        <p:spPr>
          <a:xfrm>
            <a:off x="2250212" y="4379134"/>
            <a:ext cx="8703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Wingdings" charset="0"/>
              <a:buChar char="æ"/>
            </a:pPr>
            <a:r>
              <a:rPr lang="fr-FR" sz="1050" dirty="0" smtClean="0">
                <a:cs typeface="Times New Roman"/>
              </a:rPr>
              <a:t>Tskin 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4180144" y="6373730"/>
            <a:ext cx="11616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 smtClean="0">
                <a:sym typeface="Wingdings"/>
              </a:rPr>
              <a:t> Convection / Conduction</a:t>
            </a:r>
            <a:endParaRPr lang="fr-FR" sz="1050" dirty="0"/>
          </a:p>
        </p:txBody>
      </p:sp>
      <p:sp>
        <p:nvSpPr>
          <p:cNvPr id="130" name="ZoneTexte 129"/>
          <p:cNvSpPr txBox="1"/>
          <p:nvPr/>
        </p:nvSpPr>
        <p:spPr>
          <a:xfrm>
            <a:off x="4218706" y="5170092"/>
            <a:ext cx="11358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Wingdings" charset="0"/>
              <a:buChar char="æ"/>
            </a:pPr>
            <a:r>
              <a:rPr lang="en-GB" sz="1050" dirty="0" smtClean="0">
                <a:cs typeface="Times New Roman"/>
              </a:rPr>
              <a:t>Cardiac strain</a:t>
            </a:r>
          </a:p>
        </p:txBody>
      </p:sp>
      <p:cxnSp>
        <p:nvCxnSpPr>
          <p:cNvPr id="131" name="Connecteur droit 130"/>
          <p:cNvCxnSpPr/>
          <p:nvPr/>
        </p:nvCxnSpPr>
        <p:spPr>
          <a:xfrm flipH="1">
            <a:off x="3645192" y="4878701"/>
            <a:ext cx="292" cy="116086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/>
          <p:cNvCxnSpPr/>
          <p:nvPr/>
        </p:nvCxnSpPr>
        <p:spPr>
          <a:xfrm>
            <a:off x="3636603" y="6040284"/>
            <a:ext cx="596256" cy="0"/>
          </a:xfrm>
          <a:prstGeom prst="line">
            <a:avLst/>
          </a:prstGeom>
          <a:ln w="1905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/>
          <p:nvPr/>
        </p:nvCxnSpPr>
        <p:spPr>
          <a:xfrm>
            <a:off x="5865596" y="4166500"/>
            <a:ext cx="0" cy="71120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6237874" y="4293956"/>
            <a:ext cx="8255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 smtClean="0">
                <a:sym typeface="Wingdings"/>
              </a:rPr>
              <a:t> Plasma volume</a:t>
            </a:r>
            <a:endParaRPr lang="fr-FR" sz="1050" dirty="0"/>
          </a:p>
        </p:txBody>
      </p:sp>
      <p:cxnSp>
        <p:nvCxnSpPr>
          <p:cNvPr id="135" name="Connecteur droit 134"/>
          <p:cNvCxnSpPr/>
          <p:nvPr/>
        </p:nvCxnSpPr>
        <p:spPr>
          <a:xfrm flipH="1">
            <a:off x="5865304" y="4878701"/>
            <a:ext cx="292" cy="116086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flipH="1">
            <a:off x="5269048" y="6038920"/>
            <a:ext cx="596256" cy="0"/>
          </a:xfrm>
          <a:prstGeom prst="line">
            <a:avLst/>
          </a:prstGeom>
          <a:ln w="1905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302" y="2699900"/>
            <a:ext cx="3103098" cy="4137466"/>
          </a:xfrm>
          <a:prstGeom prst="rect">
            <a:avLst/>
          </a:prstGeom>
        </p:spPr>
      </p:pic>
      <p:sp>
        <p:nvSpPr>
          <p:cNvPr id="139" name="ZoneTexte 138"/>
          <p:cNvSpPr txBox="1"/>
          <p:nvPr/>
        </p:nvSpPr>
        <p:spPr>
          <a:xfrm>
            <a:off x="7683776" y="4031534"/>
            <a:ext cx="13189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cs typeface="Times New Roman"/>
              </a:rPr>
              <a:t>HA blunts PC-related physiological effects</a:t>
            </a:r>
            <a:endParaRPr lang="en-GB" sz="1050" dirty="0">
              <a:cs typeface="Times New Roman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7687962" y="4345271"/>
            <a:ext cx="15353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 3" charset="0"/>
              <a:buChar char="9"/>
            </a:pPr>
            <a:r>
              <a:rPr lang="en-GB" sz="1050" dirty="0" smtClean="0"/>
              <a:t>Active + passive phases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7683729" y="4633133"/>
            <a:ext cx="139251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 3" charset="0"/>
              <a:buChar char="9"/>
            </a:pPr>
            <a:r>
              <a:rPr lang="en-GB" sz="1050" dirty="0" smtClean="0"/>
              <a:t>Training volume of triathletes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6229360" y="5673349"/>
            <a:ext cx="11741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 smtClean="0">
                <a:sym typeface="Wingdings"/>
              </a:rPr>
              <a:t>Thermoregulatory adjustments</a:t>
            </a:r>
            <a:endParaRPr lang="en-GB" sz="1050" dirty="0"/>
          </a:p>
        </p:txBody>
      </p:sp>
      <p:sp>
        <p:nvSpPr>
          <p:cNvPr id="124" name="Ellipse 123"/>
          <p:cNvSpPr>
            <a:spLocks noChangeAspect="1"/>
          </p:cNvSpPr>
          <p:nvPr/>
        </p:nvSpPr>
        <p:spPr>
          <a:xfrm>
            <a:off x="5066196" y="2640034"/>
            <a:ext cx="1547999" cy="150163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36000">
                <a:schemeClr val="accent6">
                  <a:lumMod val="75000"/>
                </a:schemeClr>
              </a:gs>
              <a:gs pos="76000">
                <a:srgbClr val="FFFF00"/>
              </a:gs>
              <a:gs pos="87000">
                <a:srgbClr val="FFFC6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1" name="Image 100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88766" y="3092215"/>
            <a:ext cx="719999" cy="719999"/>
          </a:xfrm>
          <a:prstGeom prst="rect">
            <a:avLst/>
          </a:prstGeom>
        </p:spPr>
      </p:pic>
      <p:sp>
        <p:nvSpPr>
          <p:cNvPr id="125" name="Ellipse 124"/>
          <p:cNvSpPr>
            <a:spLocks/>
          </p:cNvSpPr>
          <p:nvPr/>
        </p:nvSpPr>
        <p:spPr>
          <a:xfrm>
            <a:off x="2882641" y="2630908"/>
            <a:ext cx="1548000" cy="1510762"/>
          </a:xfrm>
          <a:prstGeom prst="ellipse">
            <a:avLst/>
          </a:prstGeom>
          <a:gradFill flip="none" rotWithShape="1">
            <a:gsLst>
              <a:gs pos="0">
                <a:srgbClr val="0000FF">
                  <a:alpha val="80000"/>
                </a:srgbClr>
              </a:gs>
              <a:gs pos="41000">
                <a:schemeClr val="tx2">
                  <a:lumMod val="60000"/>
                  <a:lumOff val="40000"/>
                  <a:alpha val="80000"/>
                </a:schemeClr>
              </a:gs>
              <a:gs pos="68000">
                <a:schemeClr val="accent5">
                  <a:lumMod val="60000"/>
                  <a:lumOff val="40000"/>
                  <a:alpha val="80000"/>
                </a:schemeClr>
              </a:gs>
              <a:gs pos="87000">
                <a:schemeClr val="accent5">
                  <a:lumMod val="20000"/>
                  <a:lumOff val="8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>
          <a:blip r:embed="rId36" cstate="email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865" y="2576989"/>
            <a:ext cx="576000" cy="8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ZoneTexte 142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9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41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92 L -0.29983 0.05833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4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149 0 " pathEditMode="relative" ptsTypes="AA">
                                      <p:cBhvr>
                                        <p:cTn id="107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06597 0.000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9" y="2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33 0 " pathEditMode="relative" ptsTypes="AA">
                                      <p:cBhvr>
                                        <p:cTn id="11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982 0.05833 L -0.19635 0.05902 " pathEditMode="relative" ptsTypes="AA">
                                      <p:cBhvr>
                                        <p:cTn id="11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7" dur="2000" fill="hold"/>
                                        <p:tgtEl>
                                          <p:spTgt spid="1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2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110" grpId="2" animBg="1"/>
      <p:bldP spid="128" grpId="0"/>
      <p:bldP spid="129" grpId="0"/>
      <p:bldP spid="130" grpId="0"/>
      <p:bldP spid="134" grpId="0"/>
      <p:bldP spid="139" grpId="0"/>
      <p:bldP spid="141" grpId="0"/>
      <p:bldP spid="142" grpId="0"/>
      <p:bldP spid="136" grpId="0"/>
      <p:bldP spid="124" grpId="0" animBg="1"/>
      <p:bldP spid="124" grpId="1" animBg="1"/>
      <p:bldP spid="124" grpId="2" animBg="1"/>
      <p:bldP spid="125" grpId="0" animBg="1"/>
      <p:bldP spid="125" grpId="2" animBg="1"/>
      <p:bldP spid="125" grpId="3" animBg="1"/>
      <p:bldP spid="125" grpId="4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4554" y="11389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11389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11388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17240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11992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12053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20146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20315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16783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16419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11985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1576711"/>
            <a:ext cx="939841" cy="924988"/>
          </a:xfrm>
          <a:prstGeom prst="rect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20433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16923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16359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20591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2250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2178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22500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2184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23192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16746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16266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15306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2059164"/>
            <a:ext cx="357429" cy="287999"/>
          </a:xfrm>
          <a:prstGeom prst="rect">
            <a:avLst/>
          </a:prstGeom>
        </p:spPr>
      </p:pic>
      <p:sp>
        <p:nvSpPr>
          <p:cNvPr id="81" name="Signalisation droite 80"/>
          <p:cNvSpPr/>
          <p:nvPr/>
        </p:nvSpPr>
        <p:spPr>
          <a:xfrm rot="8144725" flipV="1">
            <a:off x="3090900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22263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88406" y="1568244"/>
            <a:ext cx="939841" cy="924988"/>
          </a:xfrm>
          <a:prstGeom prst="rect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/>
          <p:cNvSpPr/>
          <p:nvPr/>
        </p:nvSpPr>
        <p:spPr>
          <a:xfrm>
            <a:off x="7594540" y="15639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20018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20188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16655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16291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22507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22210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16164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1587961"/>
            <a:ext cx="445671" cy="288000"/>
          </a:xfrm>
          <a:prstGeom prst="rect">
            <a:avLst/>
          </a:prstGeom>
        </p:spPr>
      </p:pic>
      <p:sp>
        <p:nvSpPr>
          <p:cNvPr id="82" name="Signalisation droite 81"/>
          <p:cNvSpPr/>
          <p:nvPr/>
        </p:nvSpPr>
        <p:spPr>
          <a:xfrm rot="18944725" flipV="1">
            <a:off x="3004774" y="20053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24920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65905" y="242258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ignalisation droite 90"/>
          <p:cNvSpPr/>
          <p:nvPr/>
        </p:nvSpPr>
        <p:spPr>
          <a:xfrm rot="8144725" flipV="1">
            <a:off x="6226277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22147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22507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2221072"/>
            <a:ext cx="445671" cy="288000"/>
          </a:xfrm>
          <a:prstGeom prst="rect">
            <a:avLst/>
          </a:prstGeom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16164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1587961"/>
            <a:ext cx="445671" cy="288000"/>
          </a:xfrm>
          <a:prstGeom prst="rect">
            <a:avLst/>
          </a:prstGeom>
        </p:spPr>
      </p:pic>
      <p:sp>
        <p:nvSpPr>
          <p:cNvPr id="92" name="Signalisation droite 91"/>
          <p:cNvSpPr/>
          <p:nvPr/>
        </p:nvSpPr>
        <p:spPr>
          <a:xfrm rot="18944725" flipV="1">
            <a:off x="6149676" y="19958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6" name="Graphique 9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09270"/>
              </p:ext>
            </p:extLst>
          </p:nvPr>
        </p:nvGraphicFramePr>
        <p:xfrm>
          <a:off x="713871" y="2743198"/>
          <a:ext cx="8324252" cy="403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pic>
        <p:nvPicPr>
          <p:cNvPr id="100" name="Image 99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272" y="2551532"/>
            <a:ext cx="1197261" cy="1047604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014" y="3336724"/>
            <a:ext cx="4495800" cy="319188"/>
          </a:xfrm>
          <a:prstGeom prst="rect">
            <a:avLst/>
          </a:prstGeom>
        </p:spPr>
      </p:pic>
      <p:sp>
        <p:nvSpPr>
          <p:cNvPr id="101" name="Forme libre 100"/>
          <p:cNvSpPr/>
          <p:nvPr/>
        </p:nvSpPr>
        <p:spPr>
          <a:xfrm>
            <a:off x="1740050" y="4371453"/>
            <a:ext cx="6946922" cy="1022370"/>
          </a:xfrm>
          <a:custGeom>
            <a:avLst/>
            <a:gdLst>
              <a:gd name="connsiteX0" fmla="*/ 0 w 6946900"/>
              <a:gd name="connsiteY0" fmla="*/ 762000 h 1022350"/>
              <a:gd name="connsiteX1" fmla="*/ 368300 w 6946900"/>
              <a:gd name="connsiteY1" fmla="*/ 768350 h 1022350"/>
              <a:gd name="connsiteX2" fmla="*/ 723900 w 6946900"/>
              <a:gd name="connsiteY2" fmla="*/ 800100 h 1022350"/>
              <a:gd name="connsiteX3" fmla="*/ 1098550 w 6946900"/>
              <a:gd name="connsiteY3" fmla="*/ 812800 h 1022350"/>
              <a:gd name="connsiteX4" fmla="*/ 1460500 w 6946900"/>
              <a:gd name="connsiteY4" fmla="*/ 781050 h 1022350"/>
              <a:gd name="connsiteX5" fmla="*/ 1828800 w 6946900"/>
              <a:gd name="connsiteY5" fmla="*/ 768350 h 1022350"/>
              <a:gd name="connsiteX6" fmla="*/ 2197100 w 6946900"/>
              <a:gd name="connsiteY6" fmla="*/ 768350 h 1022350"/>
              <a:gd name="connsiteX7" fmla="*/ 2559050 w 6946900"/>
              <a:gd name="connsiteY7" fmla="*/ 768350 h 1022350"/>
              <a:gd name="connsiteX8" fmla="*/ 2927350 w 6946900"/>
              <a:gd name="connsiteY8" fmla="*/ 787400 h 1022350"/>
              <a:gd name="connsiteX9" fmla="*/ 3289300 w 6946900"/>
              <a:gd name="connsiteY9" fmla="*/ 806450 h 1022350"/>
              <a:gd name="connsiteX10" fmla="*/ 3657600 w 6946900"/>
              <a:gd name="connsiteY10" fmla="*/ 857250 h 1022350"/>
              <a:gd name="connsiteX11" fmla="*/ 4019550 w 6946900"/>
              <a:gd name="connsiteY11" fmla="*/ 863600 h 1022350"/>
              <a:gd name="connsiteX12" fmla="*/ 4387850 w 6946900"/>
              <a:gd name="connsiteY12" fmla="*/ 920750 h 1022350"/>
              <a:gd name="connsiteX13" fmla="*/ 4756150 w 6946900"/>
              <a:gd name="connsiteY13" fmla="*/ 965200 h 1022350"/>
              <a:gd name="connsiteX14" fmla="*/ 5118100 w 6946900"/>
              <a:gd name="connsiteY14" fmla="*/ 984250 h 1022350"/>
              <a:gd name="connsiteX15" fmla="*/ 5486400 w 6946900"/>
              <a:gd name="connsiteY15" fmla="*/ 1022350 h 1022350"/>
              <a:gd name="connsiteX16" fmla="*/ 5848350 w 6946900"/>
              <a:gd name="connsiteY16" fmla="*/ 996950 h 1022350"/>
              <a:gd name="connsiteX17" fmla="*/ 6216650 w 6946900"/>
              <a:gd name="connsiteY17" fmla="*/ 933450 h 1022350"/>
              <a:gd name="connsiteX18" fmla="*/ 6584950 w 6946900"/>
              <a:gd name="connsiteY18" fmla="*/ 584200 h 1022350"/>
              <a:gd name="connsiteX19" fmla="*/ 6946900 w 6946900"/>
              <a:gd name="connsiteY19" fmla="*/ 0 h 1022350"/>
              <a:gd name="connsiteX20" fmla="*/ 6946900 w 6946900"/>
              <a:gd name="connsiteY20" fmla="*/ 63500 h 1022350"/>
              <a:gd name="connsiteX21" fmla="*/ 6597650 w 6946900"/>
              <a:gd name="connsiteY21" fmla="*/ 596900 h 1022350"/>
              <a:gd name="connsiteX22" fmla="*/ 6223000 w 6946900"/>
              <a:gd name="connsiteY22" fmla="*/ 844550 h 1022350"/>
              <a:gd name="connsiteX23" fmla="*/ 5848350 w 6946900"/>
              <a:gd name="connsiteY23" fmla="*/ 933450 h 1022350"/>
              <a:gd name="connsiteX24" fmla="*/ 5486400 w 6946900"/>
              <a:gd name="connsiteY24" fmla="*/ 901700 h 1022350"/>
              <a:gd name="connsiteX25" fmla="*/ 5124450 w 6946900"/>
              <a:gd name="connsiteY25" fmla="*/ 844550 h 1022350"/>
              <a:gd name="connsiteX26" fmla="*/ 4756150 w 6946900"/>
              <a:gd name="connsiteY26" fmla="*/ 774700 h 1022350"/>
              <a:gd name="connsiteX27" fmla="*/ 4387850 w 6946900"/>
              <a:gd name="connsiteY27" fmla="*/ 800100 h 1022350"/>
              <a:gd name="connsiteX28" fmla="*/ 4019550 w 6946900"/>
              <a:gd name="connsiteY28" fmla="*/ 698500 h 1022350"/>
              <a:gd name="connsiteX29" fmla="*/ 3657600 w 6946900"/>
              <a:gd name="connsiteY29" fmla="*/ 717550 h 1022350"/>
              <a:gd name="connsiteX30" fmla="*/ 3289300 w 6946900"/>
              <a:gd name="connsiteY30" fmla="*/ 692150 h 1022350"/>
              <a:gd name="connsiteX31" fmla="*/ 2927350 w 6946900"/>
              <a:gd name="connsiteY31" fmla="*/ 692150 h 1022350"/>
              <a:gd name="connsiteX32" fmla="*/ 2559050 w 6946900"/>
              <a:gd name="connsiteY32" fmla="*/ 603250 h 1022350"/>
              <a:gd name="connsiteX33" fmla="*/ 2190750 w 6946900"/>
              <a:gd name="connsiteY33" fmla="*/ 565150 h 1022350"/>
              <a:gd name="connsiteX34" fmla="*/ 1828800 w 6946900"/>
              <a:gd name="connsiteY34" fmla="*/ 539750 h 1022350"/>
              <a:gd name="connsiteX35" fmla="*/ 1460500 w 6946900"/>
              <a:gd name="connsiteY35" fmla="*/ 609600 h 1022350"/>
              <a:gd name="connsiteX36" fmla="*/ 1098550 w 6946900"/>
              <a:gd name="connsiteY36" fmla="*/ 596900 h 1022350"/>
              <a:gd name="connsiteX37" fmla="*/ 730250 w 6946900"/>
              <a:gd name="connsiteY37" fmla="*/ 546100 h 1022350"/>
              <a:gd name="connsiteX38" fmla="*/ 368300 w 6946900"/>
              <a:gd name="connsiteY38" fmla="*/ 546100 h 1022350"/>
              <a:gd name="connsiteX39" fmla="*/ 0 w 6946900"/>
              <a:gd name="connsiteY39" fmla="*/ 762000 h 102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946900" h="1022350">
                <a:moveTo>
                  <a:pt x="0" y="762000"/>
                </a:moveTo>
                <a:lnTo>
                  <a:pt x="368300" y="768350"/>
                </a:lnTo>
                <a:lnTo>
                  <a:pt x="723900" y="800100"/>
                </a:lnTo>
                <a:lnTo>
                  <a:pt x="1098550" y="812800"/>
                </a:lnTo>
                <a:lnTo>
                  <a:pt x="1460500" y="781050"/>
                </a:lnTo>
                <a:lnTo>
                  <a:pt x="1828800" y="768350"/>
                </a:lnTo>
                <a:lnTo>
                  <a:pt x="2197100" y="768350"/>
                </a:lnTo>
                <a:lnTo>
                  <a:pt x="2559050" y="768350"/>
                </a:lnTo>
                <a:lnTo>
                  <a:pt x="2927350" y="787400"/>
                </a:lnTo>
                <a:lnTo>
                  <a:pt x="3289300" y="806450"/>
                </a:lnTo>
                <a:lnTo>
                  <a:pt x="3657600" y="857250"/>
                </a:lnTo>
                <a:lnTo>
                  <a:pt x="4019550" y="863600"/>
                </a:lnTo>
                <a:lnTo>
                  <a:pt x="4387850" y="920750"/>
                </a:lnTo>
                <a:lnTo>
                  <a:pt x="4756150" y="965200"/>
                </a:lnTo>
                <a:lnTo>
                  <a:pt x="5118100" y="984250"/>
                </a:lnTo>
                <a:lnTo>
                  <a:pt x="5486400" y="1022350"/>
                </a:lnTo>
                <a:lnTo>
                  <a:pt x="5848350" y="996950"/>
                </a:lnTo>
                <a:lnTo>
                  <a:pt x="6216650" y="933450"/>
                </a:lnTo>
                <a:lnTo>
                  <a:pt x="6584950" y="584200"/>
                </a:lnTo>
                <a:lnTo>
                  <a:pt x="6946900" y="0"/>
                </a:lnTo>
                <a:lnTo>
                  <a:pt x="6946900" y="63500"/>
                </a:lnTo>
                <a:lnTo>
                  <a:pt x="6597650" y="596900"/>
                </a:lnTo>
                <a:lnTo>
                  <a:pt x="6223000" y="844550"/>
                </a:lnTo>
                <a:lnTo>
                  <a:pt x="5848350" y="933450"/>
                </a:lnTo>
                <a:lnTo>
                  <a:pt x="5486400" y="901700"/>
                </a:lnTo>
                <a:lnTo>
                  <a:pt x="5124450" y="844550"/>
                </a:lnTo>
                <a:lnTo>
                  <a:pt x="4756150" y="774700"/>
                </a:lnTo>
                <a:lnTo>
                  <a:pt x="4387850" y="800100"/>
                </a:lnTo>
                <a:lnTo>
                  <a:pt x="4019550" y="698500"/>
                </a:lnTo>
                <a:lnTo>
                  <a:pt x="3657600" y="717550"/>
                </a:lnTo>
                <a:lnTo>
                  <a:pt x="3289300" y="692150"/>
                </a:lnTo>
                <a:lnTo>
                  <a:pt x="2927350" y="692150"/>
                </a:lnTo>
                <a:lnTo>
                  <a:pt x="2559050" y="603250"/>
                </a:lnTo>
                <a:lnTo>
                  <a:pt x="2190750" y="565150"/>
                </a:lnTo>
                <a:lnTo>
                  <a:pt x="1828800" y="539750"/>
                </a:lnTo>
                <a:lnTo>
                  <a:pt x="1460500" y="609600"/>
                </a:lnTo>
                <a:lnTo>
                  <a:pt x="1098550" y="596900"/>
                </a:lnTo>
                <a:lnTo>
                  <a:pt x="730250" y="546100"/>
                </a:lnTo>
                <a:lnTo>
                  <a:pt x="368300" y="546100"/>
                </a:lnTo>
                <a:lnTo>
                  <a:pt x="0" y="762000"/>
                </a:lnTo>
                <a:close/>
              </a:path>
            </a:pathLst>
          </a:custGeom>
          <a:solidFill>
            <a:srgbClr val="3366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10" name="ZoneTexte 109"/>
          <p:cNvSpPr txBox="1"/>
          <p:nvPr/>
        </p:nvSpPr>
        <p:spPr>
          <a:xfrm>
            <a:off x="2035285" y="5423728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+14 </a:t>
            </a:r>
            <a:r>
              <a:rPr lang="en-GB" sz="1100" dirty="0" smtClean="0"/>
              <a:t>± 29 W</a:t>
            </a:r>
            <a:endParaRPr lang="fr-FR" sz="1100" dirty="0">
              <a:cs typeface="Times New Roman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3754641" y="5423728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+13 </a:t>
            </a:r>
            <a:r>
              <a:rPr lang="en-GB" sz="1100" dirty="0" smtClean="0"/>
              <a:t>± 23 W</a:t>
            </a:r>
            <a:endParaRPr lang="fr-FR" sz="1100" dirty="0">
              <a:cs typeface="Times New Roman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5590076" y="5561939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+11 </a:t>
            </a:r>
            <a:r>
              <a:rPr lang="en-GB" sz="1100" dirty="0" smtClean="0"/>
              <a:t>± 19 W</a:t>
            </a:r>
            <a:endParaRPr lang="fr-FR" sz="1100" dirty="0">
              <a:cs typeface="Times New Roman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7385632" y="5676239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+2 </a:t>
            </a:r>
            <a:r>
              <a:rPr lang="en-GB" sz="1100" dirty="0" smtClean="0"/>
              <a:t>± 22 W</a:t>
            </a:r>
            <a:endParaRPr lang="fr-FR" sz="1100" dirty="0">
              <a:cs typeface="Times New Roman"/>
            </a:endParaRPr>
          </a:p>
        </p:txBody>
      </p:sp>
      <p:cxnSp>
        <p:nvCxnSpPr>
          <p:cNvPr id="117" name="Connecteur droit 116"/>
          <p:cNvCxnSpPr/>
          <p:nvPr/>
        </p:nvCxnSpPr>
        <p:spPr>
          <a:xfrm flipH="1">
            <a:off x="3199182" y="3715570"/>
            <a:ext cx="12700" cy="2843998"/>
          </a:xfrm>
          <a:prstGeom prst="line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>
            <a:off x="5030119" y="3715570"/>
            <a:ext cx="0" cy="2843998"/>
          </a:xfrm>
          <a:prstGeom prst="line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/>
          <p:cNvCxnSpPr/>
          <p:nvPr/>
        </p:nvCxnSpPr>
        <p:spPr>
          <a:xfrm flipH="1">
            <a:off x="6865869" y="3715286"/>
            <a:ext cx="1" cy="2843998"/>
          </a:xfrm>
          <a:prstGeom prst="line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rme libre 1"/>
          <p:cNvSpPr/>
          <p:nvPr/>
        </p:nvSpPr>
        <p:spPr>
          <a:xfrm>
            <a:off x="1733550" y="3670300"/>
            <a:ext cx="6959600" cy="1257300"/>
          </a:xfrm>
          <a:custGeom>
            <a:avLst/>
            <a:gdLst>
              <a:gd name="connsiteX0" fmla="*/ 0 w 6959600"/>
              <a:gd name="connsiteY0" fmla="*/ 895350 h 1257300"/>
              <a:gd name="connsiteX1" fmla="*/ 374650 w 6959600"/>
              <a:gd name="connsiteY1" fmla="*/ 996950 h 1257300"/>
              <a:gd name="connsiteX2" fmla="*/ 742950 w 6959600"/>
              <a:gd name="connsiteY2" fmla="*/ 990600 h 1257300"/>
              <a:gd name="connsiteX3" fmla="*/ 1104900 w 6959600"/>
              <a:gd name="connsiteY3" fmla="*/ 1028700 h 1257300"/>
              <a:gd name="connsiteX4" fmla="*/ 1473200 w 6959600"/>
              <a:gd name="connsiteY4" fmla="*/ 1066800 h 1257300"/>
              <a:gd name="connsiteX5" fmla="*/ 1835150 w 6959600"/>
              <a:gd name="connsiteY5" fmla="*/ 1111250 h 1257300"/>
              <a:gd name="connsiteX6" fmla="*/ 2197100 w 6959600"/>
              <a:gd name="connsiteY6" fmla="*/ 1117600 h 1257300"/>
              <a:gd name="connsiteX7" fmla="*/ 2565400 w 6959600"/>
              <a:gd name="connsiteY7" fmla="*/ 1155700 h 1257300"/>
              <a:gd name="connsiteX8" fmla="*/ 2940050 w 6959600"/>
              <a:gd name="connsiteY8" fmla="*/ 1174750 h 1257300"/>
              <a:gd name="connsiteX9" fmla="*/ 3302000 w 6959600"/>
              <a:gd name="connsiteY9" fmla="*/ 1168400 h 1257300"/>
              <a:gd name="connsiteX10" fmla="*/ 3670300 w 6959600"/>
              <a:gd name="connsiteY10" fmla="*/ 1117600 h 1257300"/>
              <a:gd name="connsiteX11" fmla="*/ 4032250 w 6959600"/>
              <a:gd name="connsiteY11" fmla="*/ 1130300 h 1257300"/>
              <a:gd name="connsiteX12" fmla="*/ 4413250 w 6959600"/>
              <a:gd name="connsiteY12" fmla="*/ 1200150 h 1257300"/>
              <a:gd name="connsiteX13" fmla="*/ 4781550 w 6959600"/>
              <a:gd name="connsiteY13" fmla="*/ 1200150 h 1257300"/>
              <a:gd name="connsiteX14" fmla="*/ 5124450 w 6959600"/>
              <a:gd name="connsiteY14" fmla="*/ 1187450 h 1257300"/>
              <a:gd name="connsiteX15" fmla="*/ 5505450 w 6959600"/>
              <a:gd name="connsiteY15" fmla="*/ 1244600 h 1257300"/>
              <a:gd name="connsiteX16" fmla="*/ 5861050 w 6959600"/>
              <a:gd name="connsiteY16" fmla="*/ 1162050 h 1257300"/>
              <a:gd name="connsiteX17" fmla="*/ 6229350 w 6959600"/>
              <a:gd name="connsiteY17" fmla="*/ 1168400 h 1257300"/>
              <a:gd name="connsiteX18" fmla="*/ 6604000 w 6959600"/>
              <a:gd name="connsiteY18" fmla="*/ 742950 h 1257300"/>
              <a:gd name="connsiteX19" fmla="*/ 6953250 w 6959600"/>
              <a:gd name="connsiteY19" fmla="*/ 0 h 1257300"/>
              <a:gd name="connsiteX20" fmla="*/ 6959600 w 6959600"/>
              <a:gd name="connsiteY20" fmla="*/ 127000 h 1257300"/>
              <a:gd name="connsiteX21" fmla="*/ 6597650 w 6959600"/>
              <a:gd name="connsiteY21" fmla="*/ 800100 h 1257300"/>
              <a:gd name="connsiteX22" fmla="*/ 6223000 w 6959600"/>
              <a:gd name="connsiteY22" fmla="*/ 1098550 h 1257300"/>
              <a:gd name="connsiteX23" fmla="*/ 5854700 w 6959600"/>
              <a:gd name="connsiteY23" fmla="*/ 1085850 h 1257300"/>
              <a:gd name="connsiteX24" fmla="*/ 5499100 w 6959600"/>
              <a:gd name="connsiteY24" fmla="*/ 1257300 h 1257300"/>
              <a:gd name="connsiteX25" fmla="*/ 5124450 w 6959600"/>
              <a:gd name="connsiteY25" fmla="*/ 1193800 h 1257300"/>
              <a:gd name="connsiteX26" fmla="*/ 4768850 w 6959600"/>
              <a:gd name="connsiteY26" fmla="*/ 1250950 h 1257300"/>
              <a:gd name="connsiteX27" fmla="*/ 4387850 w 6959600"/>
              <a:gd name="connsiteY27" fmla="*/ 1098550 h 1257300"/>
              <a:gd name="connsiteX28" fmla="*/ 4025900 w 6959600"/>
              <a:gd name="connsiteY28" fmla="*/ 1143000 h 1257300"/>
              <a:gd name="connsiteX29" fmla="*/ 3657600 w 6959600"/>
              <a:gd name="connsiteY29" fmla="*/ 1016000 h 1257300"/>
              <a:gd name="connsiteX30" fmla="*/ 3302000 w 6959600"/>
              <a:gd name="connsiteY30" fmla="*/ 1149350 h 1257300"/>
              <a:gd name="connsiteX31" fmla="*/ 2927350 w 6959600"/>
              <a:gd name="connsiteY31" fmla="*/ 1130300 h 1257300"/>
              <a:gd name="connsiteX32" fmla="*/ 2559050 w 6959600"/>
              <a:gd name="connsiteY32" fmla="*/ 1035050 h 1257300"/>
              <a:gd name="connsiteX33" fmla="*/ 2197100 w 6959600"/>
              <a:gd name="connsiteY33" fmla="*/ 939800 h 1257300"/>
              <a:gd name="connsiteX34" fmla="*/ 1828800 w 6959600"/>
              <a:gd name="connsiteY34" fmla="*/ 1041400 h 1257300"/>
              <a:gd name="connsiteX35" fmla="*/ 1466850 w 6959600"/>
              <a:gd name="connsiteY35" fmla="*/ 984250 h 1257300"/>
              <a:gd name="connsiteX36" fmla="*/ 1092200 w 6959600"/>
              <a:gd name="connsiteY36" fmla="*/ 920750 h 1257300"/>
              <a:gd name="connsiteX37" fmla="*/ 730250 w 6959600"/>
              <a:gd name="connsiteY37" fmla="*/ 920750 h 1257300"/>
              <a:gd name="connsiteX38" fmla="*/ 381000 w 6959600"/>
              <a:gd name="connsiteY38" fmla="*/ 914400 h 1257300"/>
              <a:gd name="connsiteX39" fmla="*/ 0 w 6959600"/>
              <a:gd name="connsiteY39" fmla="*/ 755650 h 1257300"/>
              <a:gd name="connsiteX40" fmla="*/ 0 w 6959600"/>
              <a:gd name="connsiteY40" fmla="*/ 89535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959600" h="1257300">
                <a:moveTo>
                  <a:pt x="0" y="895350"/>
                </a:moveTo>
                <a:lnTo>
                  <a:pt x="374650" y="996950"/>
                </a:lnTo>
                <a:lnTo>
                  <a:pt x="742950" y="990600"/>
                </a:lnTo>
                <a:lnTo>
                  <a:pt x="1104900" y="1028700"/>
                </a:lnTo>
                <a:lnTo>
                  <a:pt x="1473200" y="1066800"/>
                </a:lnTo>
                <a:lnTo>
                  <a:pt x="1835150" y="1111250"/>
                </a:lnTo>
                <a:lnTo>
                  <a:pt x="2197100" y="1117600"/>
                </a:lnTo>
                <a:lnTo>
                  <a:pt x="2565400" y="1155700"/>
                </a:lnTo>
                <a:lnTo>
                  <a:pt x="2940050" y="1174750"/>
                </a:lnTo>
                <a:lnTo>
                  <a:pt x="3302000" y="1168400"/>
                </a:lnTo>
                <a:lnTo>
                  <a:pt x="3670300" y="1117600"/>
                </a:lnTo>
                <a:lnTo>
                  <a:pt x="4032250" y="1130300"/>
                </a:lnTo>
                <a:lnTo>
                  <a:pt x="4413250" y="1200150"/>
                </a:lnTo>
                <a:lnTo>
                  <a:pt x="4781550" y="1200150"/>
                </a:lnTo>
                <a:lnTo>
                  <a:pt x="5124450" y="1187450"/>
                </a:lnTo>
                <a:lnTo>
                  <a:pt x="5505450" y="1244600"/>
                </a:lnTo>
                <a:lnTo>
                  <a:pt x="5861050" y="1162050"/>
                </a:lnTo>
                <a:lnTo>
                  <a:pt x="6229350" y="1168400"/>
                </a:lnTo>
                <a:lnTo>
                  <a:pt x="6604000" y="742950"/>
                </a:lnTo>
                <a:lnTo>
                  <a:pt x="6953250" y="0"/>
                </a:lnTo>
                <a:lnTo>
                  <a:pt x="6959600" y="127000"/>
                </a:lnTo>
                <a:lnTo>
                  <a:pt x="6597650" y="800100"/>
                </a:lnTo>
                <a:lnTo>
                  <a:pt x="6223000" y="1098550"/>
                </a:lnTo>
                <a:lnTo>
                  <a:pt x="5854700" y="1085850"/>
                </a:lnTo>
                <a:lnTo>
                  <a:pt x="5499100" y="1257300"/>
                </a:lnTo>
                <a:lnTo>
                  <a:pt x="5124450" y="1193800"/>
                </a:lnTo>
                <a:lnTo>
                  <a:pt x="4768850" y="1250950"/>
                </a:lnTo>
                <a:lnTo>
                  <a:pt x="4387850" y="1098550"/>
                </a:lnTo>
                <a:lnTo>
                  <a:pt x="4025900" y="1143000"/>
                </a:lnTo>
                <a:lnTo>
                  <a:pt x="3657600" y="1016000"/>
                </a:lnTo>
                <a:lnTo>
                  <a:pt x="3302000" y="1149350"/>
                </a:lnTo>
                <a:lnTo>
                  <a:pt x="2927350" y="1130300"/>
                </a:lnTo>
                <a:lnTo>
                  <a:pt x="2559050" y="1035050"/>
                </a:lnTo>
                <a:lnTo>
                  <a:pt x="2197100" y="939800"/>
                </a:lnTo>
                <a:lnTo>
                  <a:pt x="1828800" y="1041400"/>
                </a:lnTo>
                <a:lnTo>
                  <a:pt x="1466850" y="984250"/>
                </a:lnTo>
                <a:lnTo>
                  <a:pt x="1092200" y="920750"/>
                </a:lnTo>
                <a:lnTo>
                  <a:pt x="730250" y="920750"/>
                </a:lnTo>
                <a:lnTo>
                  <a:pt x="381000" y="914400"/>
                </a:lnTo>
                <a:lnTo>
                  <a:pt x="0" y="755650"/>
                </a:lnTo>
                <a:lnTo>
                  <a:pt x="0" y="895350"/>
                </a:lnTo>
                <a:close/>
              </a:path>
            </a:pathLst>
          </a:custGeom>
          <a:solidFill>
            <a:srgbClr val="3366FF">
              <a:alpha val="4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ZoneTexte 119"/>
          <p:cNvSpPr txBox="1"/>
          <p:nvPr/>
        </p:nvSpPr>
        <p:spPr>
          <a:xfrm>
            <a:off x="2035285" y="4084443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</a:t>
            </a:r>
            <a:r>
              <a:rPr lang="fr-FR" sz="1100" dirty="0">
                <a:cs typeface="Times New Roman"/>
              </a:rPr>
              <a:t>5</a:t>
            </a:r>
            <a:r>
              <a:rPr lang="fr-FR" sz="1100" dirty="0" smtClean="0">
                <a:cs typeface="Times New Roman"/>
              </a:rPr>
              <a:t> </a:t>
            </a:r>
            <a:r>
              <a:rPr lang="en-GB" sz="1100" dirty="0" smtClean="0"/>
              <a:t>± 25 W</a:t>
            </a:r>
            <a:endParaRPr lang="fr-FR" sz="1100" dirty="0">
              <a:cs typeface="Times New Roman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3754641" y="4109843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</a:t>
            </a:r>
            <a:r>
              <a:rPr lang="fr-FR" sz="1100" dirty="0">
                <a:cs typeface="Times New Roman"/>
              </a:rPr>
              <a:t>5</a:t>
            </a:r>
            <a:r>
              <a:rPr lang="fr-FR" sz="1100" dirty="0" smtClean="0">
                <a:cs typeface="Times New Roman"/>
              </a:rPr>
              <a:t> </a:t>
            </a:r>
            <a:r>
              <a:rPr lang="en-GB" sz="1100" dirty="0" smtClean="0"/>
              <a:t>± 19 W</a:t>
            </a:r>
            <a:endParaRPr lang="fr-FR" sz="1100" dirty="0">
              <a:cs typeface="Times New Roman"/>
            </a:endParaRPr>
          </a:p>
        </p:txBody>
      </p:sp>
      <p:sp>
        <p:nvSpPr>
          <p:cNvPr id="122" name="ZoneTexte 121"/>
          <p:cNvSpPr txBox="1"/>
          <p:nvPr/>
        </p:nvSpPr>
        <p:spPr>
          <a:xfrm>
            <a:off x="5590076" y="4248054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</a:t>
            </a:r>
            <a:r>
              <a:rPr lang="fr-FR" sz="1100" dirty="0">
                <a:cs typeface="Times New Roman"/>
              </a:rPr>
              <a:t>3</a:t>
            </a:r>
            <a:r>
              <a:rPr lang="fr-FR" sz="1100" dirty="0" smtClean="0">
                <a:cs typeface="Times New Roman"/>
              </a:rPr>
              <a:t> </a:t>
            </a:r>
            <a:r>
              <a:rPr lang="en-GB" sz="1100" dirty="0" smtClean="0"/>
              <a:t>± 21 W</a:t>
            </a:r>
            <a:endParaRPr lang="fr-FR" sz="1100" dirty="0">
              <a:cs typeface="Times New Roman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7385632" y="4362354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+2 </a:t>
            </a:r>
            <a:r>
              <a:rPr lang="en-GB" sz="1100" dirty="0" smtClean="0"/>
              <a:t>± 16 W</a:t>
            </a:r>
            <a:endParaRPr lang="fr-FR" sz="1100" dirty="0">
              <a:cs typeface="Times New Roman"/>
            </a:endParaRPr>
          </a:p>
        </p:txBody>
      </p:sp>
      <p:sp>
        <p:nvSpPr>
          <p:cNvPr id="124" name="Flèche courbée vers le bas 123"/>
          <p:cNvSpPr/>
          <p:nvPr/>
        </p:nvSpPr>
        <p:spPr>
          <a:xfrm flipH="1">
            <a:off x="3393670" y="3035976"/>
            <a:ext cx="980051" cy="324000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5" name="Flèche courbée vers le bas 124"/>
          <p:cNvSpPr/>
          <p:nvPr/>
        </p:nvSpPr>
        <p:spPr>
          <a:xfrm flipH="1">
            <a:off x="5631946" y="3035976"/>
            <a:ext cx="980051" cy="324000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6" name="ZoneTexte 125"/>
          <p:cNvSpPr txBox="1"/>
          <p:nvPr/>
        </p:nvSpPr>
        <p:spPr>
          <a:xfrm>
            <a:off x="4500721" y="2915454"/>
            <a:ext cx="1008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Correlation </a:t>
            </a:r>
          </a:p>
          <a:p>
            <a:pPr algn="ctr"/>
            <a:r>
              <a:rPr lang="en-GB" sz="1400" dirty="0" smtClean="0">
                <a:cs typeface="Times New Roman"/>
              </a:rPr>
              <a:t>r = 0.42</a:t>
            </a:r>
            <a:endParaRPr lang="en-GB" sz="1600" dirty="0">
              <a:cs typeface="Times New Roman"/>
            </a:endParaRPr>
          </a:p>
        </p:txBody>
      </p:sp>
      <p:cxnSp>
        <p:nvCxnSpPr>
          <p:cNvPr id="127" name="Connecteur droit 126"/>
          <p:cNvCxnSpPr/>
          <p:nvPr/>
        </p:nvCxnSpPr>
        <p:spPr>
          <a:xfrm flipH="1">
            <a:off x="6108701" y="2679700"/>
            <a:ext cx="755999" cy="0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ZoneTexte 127"/>
          <p:cNvSpPr txBox="1"/>
          <p:nvPr/>
        </p:nvSpPr>
        <p:spPr>
          <a:xfrm>
            <a:off x="6929608" y="2521754"/>
            <a:ext cx="1510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cs typeface="Times New Roman"/>
              </a:rPr>
              <a:t>PC effect / HA level ?</a:t>
            </a:r>
            <a:endParaRPr lang="en-GB" sz="1400" dirty="0">
              <a:cs typeface="Times New Roman"/>
            </a:endParaRPr>
          </a:p>
        </p:txBody>
      </p:sp>
      <p:cxnSp>
        <p:nvCxnSpPr>
          <p:cNvPr id="129" name="Connecteur droit 128"/>
          <p:cNvCxnSpPr/>
          <p:nvPr/>
        </p:nvCxnSpPr>
        <p:spPr>
          <a:xfrm>
            <a:off x="6589056" y="2858176"/>
            <a:ext cx="279720" cy="0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>
            <a:off x="6590617" y="2679700"/>
            <a:ext cx="0" cy="178476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ZoneTexte 130"/>
          <p:cNvSpPr txBox="1"/>
          <p:nvPr/>
        </p:nvSpPr>
        <p:spPr>
          <a:xfrm>
            <a:off x="6929620" y="2708018"/>
            <a:ext cx="1773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cs typeface="Times New Roman"/>
              </a:rPr>
              <a:t>PC intensity / HA level ?</a:t>
            </a:r>
            <a:endParaRPr lang="en-GB" sz="1400" dirty="0">
              <a:cs typeface="Times New Roman"/>
            </a:endParaRPr>
          </a:p>
        </p:txBody>
      </p:sp>
      <p:sp>
        <p:nvSpPr>
          <p:cNvPr id="132" name="ZoneTexte 131"/>
          <p:cNvSpPr txBox="1"/>
          <p:nvPr/>
        </p:nvSpPr>
        <p:spPr>
          <a:xfrm>
            <a:off x="4052763" y="2469696"/>
            <a:ext cx="1960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cs typeface="Times New Roman"/>
              </a:rPr>
              <a:t>K</a:t>
            </a:r>
            <a:r>
              <a:rPr lang="en-GB" sz="1400" dirty="0" smtClean="0">
                <a:cs typeface="Times New Roman"/>
              </a:rPr>
              <a:t>inetic </a:t>
            </a:r>
            <a:r>
              <a:rPr lang="en-GB" sz="1600" dirty="0" smtClean="0">
                <a:cs typeface="Times New Roman"/>
              </a:rPr>
              <a:t>=</a:t>
            </a:r>
            <a:r>
              <a:rPr lang="en-GB" sz="1400" dirty="0" smtClean="0">
                <a:cs typeface="Times New Roman"/>
              </a:rPr>
              <a:t>, magnitude </a:t>
            </a:r>
            <a:r>
              <a:rPr lang="en-GB" sz="1600" dirty="0" smtClean="0">
                <a:cs typeface="Times New Roman"/>
              </a:rPr>
              <a:t>≠</a:t>
            </a:r>
            <a:endParaRPr lang="en-GB" sz="1600" dirty="0">
              <a:cs typeface="Times New Roman"/>
            </a:endParaRPr>
          </a:p>
        </p:txBody>
      </p:sp>
      <p:cxnSp>
        <p:nvCxnSpPr>
          <p:cNvPr id="133" name="Connecteur droit 132"/>
          <p:cNvCxnSpPr/>
          <p:nvPr/>
        </p:nvCxnSpPr>
        <p:spPr>
          <a:xfrm>
            <a:off x="5031277" y="2808250"/>
            <a:ext cx="0" cy="122999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Virage 133"/>
          <p:cNvSpPr/>
          <p:nvPr/>
        </p:nvSpPr>
        <p:spPr>
          <a:xfrm>
            <a:off x="1626573" y="3016250"/>
            <a:ext cx="6006067" cy="1539353"/>
          </a:xfrm>
          <a:prstGeom prst="bentArrow">
            <a:avLst>
              <a:gd name="adj1" fmla="val 8432"/>
              <a:gd name="adj2" fmla="val 25000"/>
              <a:gd name="adj3" fmla="val 25000"/>
              <a:gd name="adj4" fmla="val 43750"/>
            </a:avLst>
          </a:prstGeom>
          <a:solidFill>
            <a:srgbClr val="325AFF">
              <a:alpha val="53000"/>
            </a:srgbClr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5" name="Image 134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476" y="2589157"/>
            <a:ext cx="2153736" cy="1547998"/>
          </a:xfrm>
          <a:prstGeom prst="rect">
            <a:avLst/>
          </a:prstGeom>
        </p:spPr>
      </p:pic>
      <p:pic>
        <p:nvPicPr>
          <p:cNvPr id="136" name="Image 135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9997" y="2570107"/>
            <a:ext cx="2152696" cy="1547250"/>
          </a:xfrm>
          <a:prstGeom prst="rect">
            <a:avLst/>
          </a:prstGeom>
        </p:spPr>
      </p:pic>
      <p:sp>
        <p:nvSpPr>
          <p:cNvPr id="137" name="ZoneTexte 136"/>
          <p:cNvSpPr txBox="1"/>
          <p:nvPr/>
        </p:nvSpPr>
        <p:spPr>
          <a:xfrm>
            <a:off x="2499234" y="3182296"/>
            <a:ext cx="1836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cs typeface="Times New Roman"/>
              </a:rPr>
              <a:t>Individual changes </a:t>
            </a:r>
          </a:p>
          <a:p>
            <a:pPr algn="ctr"/>
            <a:r>
              <a:rPr lang="en-GB" sz="1200" dirty="0" smtClean="0">
                <a:cs typeface="Times New Roman"/>
              </a:rPr>
              <a:t>in thermal comfort</a:t>
            </a:r>
            <a:endParaRPr lang="en-GB" sz="1200" dirty="0">
              <a:cs typeface="Times New Roman"/>
            </a:endParaRPr>
          </a:p>
        </p:txBody>
      </p:sp>
      <p:sp>
        <p:nvSpPr>
          <p:cNvPr id="138" name="ZoneTexte 137"/>
          <p:cNvSpPr txBox="1"/>
          <p:nvPr/>
        </p:nvSpPr>
        <p:spPr>
          <a:xfrm>
            <a:off x="5237591" y="3160600"/>
            <a:ext cx="1836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cs typeface="Times New Roman"/>
              </a:rPr>
              <a:t>Individual changes </a:t>
            </a:r>
          </a:p>
          <a:p>
            <a:pPr algn="ctr"/>
            <a:r>
              <a:rPr lang="en-GB" sz="1200" dirty="0" smtClean="0">
                <a:cs typeface="Times New Roman"/>
              </a:rPr>
              <a:t>in performance</a:t>
            </a:r>
            <a:endParaRPr lang="en-GB" sz="1200" dirty="0">
              <a:cs typeface="Times New Roman"/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4232017" y="2817170"/>
            <a:ext cx="1190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cs typeface="Times New Roman"/>
              </a:rPr>
              <a:t>Correlation</a:t>
            </a:r>
            <a:r>
              <a:rPr lang="fr-FR" sz="1400" dirty="0" smtClean="0">
                <a:cs typeface="Times New Roman"/>
              </a:rPr>
              <a:t> </a:t>
            </a:r>
          </a:p>
          <a:p>
            <a:pPr algn="ctr"/>
            <a:r>
              <a:rPr lang="fr-FR" sz="1400" dirty="0" smtClean="0">
                <a:cs typeface="Times New Roman"/>
              </a:rPr>
              <a:t>r </a:t>
            </a:r>
            <a:r>
              <a:rPr lang="en-GB" sz="1400" dirty="0" smtClean="0">
                <a:cs typeface="Times New Roman"/>
              </a:rPr>
              <a:t>= 0.58</a:t>
            </a:r>
            <a:endParaRPr lang="en-GB" sz="1400" dirty="0">
              <a:cs typeface="Times New Roman"/>
            </a:endParaRPr>
          </a:p>
        </p:txBody>
      </p:sp>
      <p:pic>
        <p:nvPicPr>
          <p:cNvPr id="140" name="Image 139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48941" y="2461645"/>
            <a:ext cx="1721249" cy="1835998"/>
          </a:xfrm>
          <a:prstGeom prst="rect">
            <a:avLst/>
          </a:prstGeom>
        </p:spPr>
      </p:pic>
      <p:sp>
        <p:nvSpPr>
          <p:cNvPr id="141" name="ZoneTexte 140"/>
          <p:cNvSpPr txBox="1"/>
          <p:nvPr/>
        </p:nvSpPr>
        <p:spPr>
          <a:xfrm>
            <a:off x="7508944" y="3084400"/>
            <a:ext cx="993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cs typeface="Times New Roman"/>
              </a:rPr>
              <a:t>Perception</a:t>
            </a:r>
            <a:endParaRPr lang="en-GB" sz="1200" dirty="0">
              <a:cs typeface="Times New Roman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083" y="2985017"/>
            <a:ext cx="789114" cy="1052152"/>
          </a:xfrm>
          <a:prstGeom prst="rect">
            <a:avLst/>
          </a:prstGeom>
        </p:spPr>
      </p:pic>
      <p:pic>
        <p:nvPicPr>
          <p:cNvPr id="142" name="Image 141"/>
          <p:cNvPicPr>
            <a:picLocks noChangeAspect="1"/>
          </p:cNvPicPr>
          <p:nvPr/>
        </p:nvPicPr>
        <p:blipFill>
          <a:blip r:embed="rId29" cstate="email">
            <a:duotone>
              <a:prstClr val="black"/>
              <a:srgbClr val="FF000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828" y="3336724"/>
            <a:ext cx="419100" cy="419100"/>
          </a:xfrm>
          <a:prstGeom prst="rect">
            <a:avLst/>
          </a:prstGeom>
        </p:spPr>
      </p:pic>
      <p:pic>
        <p:nvPicPr>
          <p:cNvPr id="143" name="Image 142"/>
          <p:cNvPicPr>
            <a:picLocks noChangeAspect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79813" l="28563" r="71000">
                        <a14:foregroundMark x1="47500" y1="61625" x2="51313" y2="7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828" y="3336724"/>
            <a:ext cx="419100" cy="4191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2" cstate="email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518" y="2664549"/>
            <a:ext cx="669890" cy="533400"/>
          </a:xfrm>
          <a:prstGeom prst="rect">
            <a:avLst/>
          </a:prstGeom>
        </p:spPr>
      </p:pic>
      <p:sp>
        <p:nvSpPr>
          <p:cNvPr id="149" name="ZoneTexte 148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0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85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decel="100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decel="100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decel="100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decel="100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decel="100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decel="100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decel="100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10" grpId="0" animBg="1"/>
      <p:bldP spid="111" grpId="0" animBg="1"/>
      <p:bldP spid="112" grpId="0" animBg="1"/>
      <p:bldP spid="113" grpId="0" animBg="1"/>
      <p:bldP spid="2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4" grpId="1" animBg="1"/>
      <p:bldP spid="125" grpId="0" animBg="1"/>
      <p:bldP spid="125" grpId="1" animBg="1"/>
      <p:bldP spid="126" grpId="0"/>
      <p:bldP spid="126" grpId="1"/>
      <p:bldP spid="128" grpId="0"/>
      <p:bldP spid="128" grpId="1"/>
      <p:bldP spid="131" grpId="0"/>
      <p:bldP spid="131" grpId="1"/>
      <p:bldP spid="132" grpId="0"/>
      <p:bldP spid="132" grpId="1"/>
      <p:bldP spid="134" grpId="0" animBg="1"/>
      <p:bldP spid="137" grpId="0"/>
      <p:bldP spid="138" grpId="0"/>
      <p:bldP spid="139" grpId="0"/>
      <p:bldP spid="1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4554" y="11389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11389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11388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17240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11992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12053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20146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20315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16783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16419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11985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20433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16923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16359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20591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2250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2178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22500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2184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23192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16746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16266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15306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2059164"/>
            <a:ext cx="357429" cy="287999"/>
          </a:xfrm>
          <a:prstGeom prst="rect">
            <a:avLst/>
          </a:prstGeom>
        </p:spPr>
      </p:pic>
      <p:sp>
        <p:nvSpPr>
          <p:cNvPr id="81" name="Signalisation droite 80"/>
          <p:cNvSpPr/>
          <p:nvPr/>
        </p:nvSpPr>
        <p:spPr>
          <a:xfrm rot="8144725" flipV="1">
            <a:off x="3090900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22263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88406" y="1568244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/>
          <p:cNvSpPr/>
          <p:nvPr/>
        </p:nvSpPr>
        <p:spPr>
          <a:xfrm>
            <a:off x="7594540" y="15639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20018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20188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16655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16291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22507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22210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16164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1587961"/>
            <a:ext cx="445671" cy="288000"/>
          </a:xfrm>
          <a:prstGeom prst="rect">
            <a:avLst/>
          </a:prstGeom>
        </p:spPr>
      </p:pic>
      <p:sp>
        <p:nvSpPr>
          <p:cNvPr id="82" name="Signalisation droite 81"/>
          <p:cNvSpPr/>
          <p:nvPr/>
        </p:nvSpPr>
        <p:spPr>
          <a:xfrm rot="18944725" flipV="1">
            <a:off x="3004774" y="20053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24920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65905" y="242258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ignalisation droite 90"/>
          <p:cNvSpPr/>
          <p:nvPr/>
        </p:nvSpPr>
        <p:spPr>
          <a:xfrm rot="8144725" flipV="1">
            <a:off x="6226277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22147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22507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2221072"/>
            <a:ext cx="445671" cy="288000"/>
          </a:xfrm>
          <a:prstGeom prst="rect">
            <a:avLst/>
          </a:prstGeom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16164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1587961"/>
            <a:ext cx="445671" cy="288000"/>
          </a:xfrm>
          <a:prstGeom prst="rect">
            <a:avLst/>
          </a:prstGeom>
        </p:spPr>
      </p:pic>
      <p:sp>
        <p:nvSpPr>
          <p:cNvPr id="92" name="Signalisation droite 91"/>
          <p:cNvSpPr/>
          <p:nvPr/>
        </p:nvSpPr>
        <p:spPr>
          <a:xfrm rot="18944725" flipV="1">
            <a:off x="6149676" y="19958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ZoneTexte 148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0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 : THM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5480" y="3377089"/>
            <a:ext cx="576000" cy="8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Image 102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892" y="3200616"/>
            <a:ext cx="576000" cy="8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Image 101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32428" y="3545179"/>
            <a:ext cx="719999" cy="719999"/>
          </a:xfrm>
          <a:prstGeom prst="rect">
            <a:avLst/>
          </a:prstGeom>
        </p:spPr>
      </p:pic>
      <p:cxnSp>
        <p:nvCxnSpPr>
          <p:cNvPr id="104" name="Connecteur droit 103"/>
          <p:cNvCxnSpPr/>
          <p:nvPr/>
        </p:nvCxnSpPr>
        <p:spPr>
          <a:xfrm flipV="1">
            <a:off x="2809453" y="2503916"/>
            <a:ext cx="524647" cy="412624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 flipV="1">
            <a:off x="5835999" y="2499751"/>
            <a:ext cx="0" cy="416789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>
            <a:stCxn id="174" idx="0"/>
          </p:cNvCxnSpPr>
          <p:nvPr/>
        </p:nvCxnSpPr>
        <p:spPr>
          <a:xfrm flipH="1" flipV="1">
            <a:off x="6796966" y="2499752"/>
            <a:ext cx="156683" cy="448964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ZoneTexte 115"/>
          <p:cNvSpPr txBox="1"/>
          <p:nvPr/>
        </p:nvSpPr>
        <p:spPr>
          <a:xfrm>
            <a:off x="5281943" y="4359173"/>
            <a:ext cx="110564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277 </a:t>
            </a:r>
            <a:r>
              <a:rPr lang="en-GB" sz="1400" dirty="0" smtClean="0"/>
              <a:t>± 37 W</a:t>
            </a:r>
            <a:endParaRPr lang="fr-FR" sz="1400" dirty="0">
              <a:cs typeface="Times New Roman"/>
            </a:endParaRPr>
          </a:p>
        </p:txBody>
      </p:sp>
      <p:sp>
        <p:nvSpPr>
          <p:cNvPr id="151" name="ZoneTexte 150"/>
          <p:cNvSpPr txBox="1"/>
          <p:nvPr/>
        </p:nvSpPr>
        <p:spPr>
          <a:xfrm>
            <a:off x="6464897" y="4261048"/>
            <a:ext cx="111599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+</a:t>
            </a:r>
            <a:r>
              <a:rPr lang="fr-FR" sz="1400" dirty="0">
                <a:cs typeface="Times New Roman"/>
              </a:rPr>
              <a:t>4</a:t>
            </a:r>
            <a:r>
              <a:rPr lang="fr-FR" sz="1400" dirty="0" smtClean="0">
                <a:cs typeface="Times New Roman"/>
              </a:rPr>
              <a:t> </a:t>
            </a:r>
            <a:r>
              <a:rPr lang="en-GB" sz="1400" dirty="0" smtClean="0"/>
              <a:t>± 14 W    </a:t>
            </a:r>
          </a:p>
          <a:p>
            <a:pPr algn="ctr"/>
            <a:r>
              <a:rPr lang="en-GB" sz="1400" dirty="0" smtClean="0"/>
              <a:t> </a:t>
            </a:r>
            <a:r>
              <a:rPr lang="en-GB" sz="1100" dirty="0" smtClean="0">
                <a:cs typeface="Times New Roman"/>
              </a:rPr>
              <a:t>+1.4 </a:t>
            </a:r>
            <a:r>
              <a:rPr lang="en-GB" sz="1100" dirty="0" smtClean="0"/>
              <a:t>± 3%</a:t>
            </a:r>
            <a:endParaRPr lang="fr-FR" sz="1100" dirty="0">
              <a:cs typeface="Times New Roman"/>
            </a:endParaRPr>
          </a:p>
        </p:txBody>
      </p:sp>
      <p:cxnSp>
        <p:nvCxnSpPr>
          <p:cNvPr id="154" name="Connecteur droit 153"/>
          <p:cNvCxnSpPr/>
          <p:nvPr/>
        </p:nvCxnSpPr>
        <p:spPr>
          <a:xfrm flipV="1">
            <a:off x="3950313" y="1656541"/>
            <a:ext cx="0" cy="1259999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ZoneTexte 154"/>
          <p:cNvSpPr txBox="1"/>
          <p:nvPr/>
        </p:nvSpPr>
        <p:spPr>
          <a:xfrm>
            <a:off x="3428670" y="4261048"/>
            <a:ext cx="111675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+10 </a:t>
            </a:r>
            <a:r>
              <a:rPr lang="en-GB" sz="1400" dirty="0" smtClean="0"/>
              <a:t>± 18 W    </a:t>
            </a:r>
          </a:p>
          <a:p>
            <a:pPr algn="ctr"/>
            <a:r>
              <a:rPr lang="en-GB" sz="1400" dirty="0" smtClean="0"/>
              <a:t> </a:t>
            </a:r>
            <a:r>
              <a:rPr lang="en-GB" sz="1100" dirty="0" smtClean="0">
                <a:cs typeface="Times New Roman"/>
              </a:rPr>
              <a:t>+4.4 </a:t>
            </a:r>
            <a:r>
              <a:rPr lang="en-GB" sz="1100" dirty="0" smtClean="0"/>
              <a:t>± 4.6%</a:t>
            </a:r>
            <a:endParaRPr lang="fr-FR" sz="1100" dirty="0">
              <a:cs typeface="Times New Roman"/>
            </a:endParaRPr>
          </a:p>
        </p:txBody>
      </p:sp>
      <p:sp>
        <p:nvSpPr>
          <p:cNvPr id="156" name="ZoneTexte 155"/>
          <p:cNvSpPr txBox="1"/>
          <p:nvPr/>
        </p:nvSpPr>
        <p:spPr>
          <a:xfrm>
            <a:off x="2251866" y="4359173"/>
            <a:ext cx="110564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249 </a:t>
            </a:r>
            <a:r>
              <a:rPr lang="en-GB" sz="1400" dirty="0" smtClean="0"/>
              <a:t>± 38 W</a:t>
            </a:r>
            <a:endParaRPr lang="fr-FR" sz="1400" dirty="0">
              <a:cs typeface="Times New Roman"/>
            </a:endParaRPr>
          </a:p>
        </p:txBody>
      </p:sp>
      <p:pic>
        <p:nvPicPr>
          <p:cNvPr id="153" name="Image 152"/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21721" y="3358915"/>
            <a:ext cx="791633" cy="904723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69961" y="3358915"/>
            <a:ext cx="719999" cy="719999"/>
          </a:xfrm>
          <a:prstGeom prst="rect">
            <a:avLst/>
          </a:prstGeom>
        </p:spPr>
      </p:pic>
      <p:cxnSp>
        <p:nvCxnSpPr>
          <p:cNvPr id="165" name="Connecteur droit 164"/>
          <p:cNvCxnSpPr/>
          <p:nvPr/>
        </p:nvCxnSpPr>
        <p:spPr>
          <a:xfrm flipH="1">
            <a:off x="4469854" y="3798440"/>
            <a:ext cx="835892" cy="0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/>
          <p:nvPr/>
        </p:nvCxnSpPr>
        <p:spPr>
          <a:xfrm flipV="1">
            <a:off x="4908185" y="3798225"/>
            <a:ext cx="0" cy="154847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 flipV="1">
            <a:off x="6923492" y="4938154"/>
            <a:ext cx="0" cy="408548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ZoneTexte 168"/>
          <p:cNvSpPr txBox="1"/>
          <p:nvPr/>
        </p:nvSpPr>
        <p:spPr>
          <a:xfrm>
            <a:off x="3962399" y="5448302"/>
            <a:ext cx="1884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smtClean="0">
                <a:cs typeface="Times New Roman"/>
              </a:rPr>
              <a:t>Convergent physiological effects</a:t>
            </a:r>
            <a:endParaRPr lang="en-GB" sz="1400">
              <a:cs typeface="Times New Roman"/>
            </a:endParaRPr>
          </a:p>
        </p:txBody>
      </p:sp>
      <p:sp>
        <p:nvSpPr>
          <p:cNvPr id="170" name="ZoneTexte 169"/>
          <p:cNvSpPr txBox="1"/>
          <p:nvPr/>
        </p:nvSpPr>
        <p:spPr>
          <a:xfrm>
            <a:off x="6079818" y="5448302"/>
            <a:ext cx="1687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Perceptive effects on performance</a:t>
            </a:r>
            <a:endParaRPr lang="en-GB" sz="1400" dirty="0">
              <a:cs typeface="Times New Roman"/>
            </a:endParaRPr>
          </a:p>
        </p:txBody>
      </p:sp>
      <p:sp>
        <p:nvSpPr>
          <p:cNvPr id="171" name="ZoneTexte 170"/>
          <p:cNvSpPr txBox="1"/>
          <p:nvPr/>
        </p:nvSpPr>
        <p:spPr>
          <a:xfrm>
            <a:off x="2333781" y="2948716"/>
            <a:ext cx="932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Pre </a:t>
            </a:r>
            <a:r>
              <a:rPr lang="fr-FR" sz="1400" dirty="0" smtClean="0">
                <a:cs typeface="Times New Roman"/>
              </a:rPr>
              <a:t>–</a:t>
            </a:r>
            <a:r>
              <a:rPr lang="en-GB" sz="1400" dirty="0" smtClean="0">
                <a:cs typeface="Times New Roman"/>
              </a:rPr>
              <a:t> NC</a:t>
            </a:r>
            <a:endParaRPr lang="en-GB" sz="1400" dirty="0">
              <a:cs typeface="Times New Roman"/>
            </a:endParaRPr>
          </a:p>
        </p:txBody>
      </p:sp>
      <p:sp>
        <p:nvSpPr>
          <p:cNvPr id="172" name="ZoneTexte 171"/>
          <p:cNvSpPr txBox="1"/>
          <p:nvPr/>
        </p:nvSpPr>
        <p:spPr>
          <a:xfrm>
            <a:off x="3493359" y="2948716"/>
            <a:ext cx="932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Pre </a:t>
            </a:r>
            <a:r>
              <a:rPr lang="fr-FR" sz="1400" dirty="0" smtClean="0">
                <a:cs typeface="Times New Roman"/>
              </a:rPr>
              <a:t>–</a:t>
            </a:r>
            <a:r>
              <a:rPr lang="en-GB" sz="1400" dirty="0" smtClean="0">
                <a:cs typeface="Times New Roman"/>
              </a:rPr>
              <a:t> PC</a:t>
            </a:r>
            <a:endParaRPr lang="en-GB" sz="1400" dirty="0">
              <a:cs typeface="Times New Roman"/>
            </a:endParaRPr>
          </a:p>
        </p:txBody>
      </p:sp>
      <p:sp>
        <p:nvSpPr>
          <p:cNvPr id="173" name="ZoneTexte 172"/>
          <p:cNvSpPr txBox="1"/>
          <p:nvPr/>
        </p:nvSpPr>
        <p:spPr>
          <a:xfrm>
            <a:off x="5370978" y="2948716"/>
            <a:ext cx="932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Post </a:t>
            </a:r>
            <a:r>
              <a:rPr lang="fr-FR" sz="1400" dirty="0" smtClean="0">
                <a:cs typeface="Times New Roman"/>
              </a:rPr>
              <a:t>–</a:t>
            </a:r>
            <a:r>
              <a:rPr lang="en-GB" sz="1400" dirty="0" smtClean="0">
                <a:cs typeface="Times New Roman"/>
              </a:rPr>
              <a:t> NC</a:t>
            </a:r>
            <a:endParaRPr lang="en-GB" sz="1400" dirty="0">
              <a:cs typeface="Times New Roman"/>
            </a:endParaRPr>
          </a:p>
        </p:txBody>
      </p:sp>
      <p:sp>
        <p:nvSpPr>
          <p:cNvPr id="174" name="ZoneTexte 173"/>
          <p:cNvSpPr txBox="1"/>
          <p:nvPr/>
        </p:nvSpPr>
        <p:spPr>
          <a:xfrm>
            <a:off x="6487382" y="2948716"/>
            <a:ext cx="932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Post </a:t>
            </a:r>
            <a:r>
              <a:rPr lang="fr-FR" sz="1400" dirty="0" smtClean="0">
                <a:cs typeface="Times New Roman"/>
              </a:rPr>
              <a:t>–</a:t>
            </a:r>
            <a:r>
              <a:rPr lang="en-GB" sz="1400" dirty="0" smtClean="0">
                <a:cs typeface="Times New Roman"/>
              </a:rPr>
              <a:t> PC</a:t>
            </a:r>
            <a:endParaRPr lang="en-GB" sz="1400" dirty="0">
              <a:cs typeface="Times New Roman"/>
            </a:endParaRPr>
          </a:p>
        </p:txBody>
      </p:sp>
      <p:pic>
        <p:nvPicPr>
          <p:cNvPr id="175" name="Image 174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411" y="6074819"/>
            <a:ext cx="517585" cy="420537"/>
          </a:xfrm>
          <a:prstGeom prst="rect">
            <a:avLst/>
          </a:prstGeom>
        </p:spPr>
      </p:pic>
      <p:pic>
        <p:nvPicPr>
          <p:cNvPr id="176" name="Image 175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119" y="5930250"/>
            <a:ext cx="684000" cy="755801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180" y="6253337"/>
            <a:ext cx="134401" cy="360000"/>
          </a:xfrm>
          <a:prstGeom prst="roundRect">
            <a:avLst>
              <a:gd name="adj" fmla="val 195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8" name="Image 177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041" y="6246989"/>
            <a:ext cx="142049" cy="373374"/>
          </a:xfrm>
          <a:prstGeom prst="roundRect">
            <a:avLst>
              <a:gd name="adj" fmla="val 185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81" name="Connecteur droit 180"/>
          <p:cNvCxnSpPr/>
          <p:nvPr/>
        </p:nvCxnSpPr>
        <p:spPr>
          <a:xfrm flipV="1">
            <a:off x="5281943" y="4887356"/>
            <a:ext cx="1205439" cy="459346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Image 34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507" y="5955650"/>
            <a:ext cx="504981" cy="631226"/>
          </a:xfrm>
          <a:prstGeom prst="rect">
            <a:avLst/>
          </a:prstGeom>
        </p:spPr>
      </p:pic>
      <p:pic>
        <p:nvPicPr>
          <p:cNvPr id="182" name="Image 181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47295">
            <a:off x="1060673" y="5547020"/>
            <a:ext cx="1055598" cy="1055598"/>
          </a:xfrm>
          <a:prstGeom prst="rect">
            <a:avLst/>
          </a:prstGeom>
        </p:spPr>
      </p:pic>
      <p:sp>
        <p:nvSpPr>
          <p:cNvPr id="183" name="Rectangle 182"/>
          <p:cNvSpPr/>
          <p:nvPr/>
        </p:nvSpPr>
        <p:spPr>
          <a:xfrm rot="20284088">
            <a:off x="714135" y="5038755"/>
            <a:ext cx="1488508" cy="584776"/>
          </a:xfrm>
          <a:prstGeom prst="rect">
            <a:avLst/>
          </a:prstGeom>
          <a:ln w="19050" cmpd="sng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  <a:sym typeface="Wingdings"/>
              </a:rPr>
              <a:t> Merci de </a:t>
            </a:r>
          </a:p>
          <a:p>
            <a:pPr algn="ctr"/>
            <a:r>
              <a:rPr lang="fr-FR" sz="1600" b="1" dirty="0" smtClean="0">
                <a:solidFill>
                  <a:srgbClr val="FF0000"/>
                </a:solidFill>
                <a:sym typeface="Wingdings"/>
              </a:rPr>
              <a:t>votre attention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1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8" name="Image 57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59" name="Titre 1"/>
          <p:cNvSpPr txBox="1">
            <a:spLocks/>
          </p:cNvSpPr>
          <p:nvPr/>
        </p:nvSpPr>
        <p:spPr bwMode="auto">
          <a:xfrm>
            <a:off x="2658533" y="155232"/>
            <a:ext cx="6366936" cy="81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32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Heat Conference</a:t>
            </a:r>
          </a:p>
        </p:txBody>
      </p:sp>
      <p:sp>
        <p:nvSpPr>
          <p:cNvPr id="60" name="Titre 1"/>
          <p:cNvSpPr txBox="1">
            <a:spLocks/>
          </p:cNvSpPr>
          <p:nvPr/>
        </p:nvSpPr>
        <p:spPr bwMode="auto">
          <a:xfrm>
            <a:off x="200475" y="1727202"/>
            <a:ext cx="7127425" cy="176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b="1" dirty="0" smtClean="0">
                <a:solidFill>
                  <a:schemeClr val="bg1"/>
                </a:solidFill>
              </a:rPr>
              <a:t>Heat-Acclimatisation and Pre-Cooling: </a:t>
            </a:r>
          </a:p>
          <a:p>
            <a:r>
              <a:rPr lang="en-GB" sz="3200" b="1" dirty="0" smtClean="0">
                <a:solidFill>
                  <a:schemeClr val="bg1"/>
                </a:solidFill>
              </a:rPr>
              <a:t>A further boost </a:t>
            </a:r>
          </a:p>
          <a:p>
            <a:r>
              <a:rPr lang="en-GB" sz="3200" b="1" dirty="0" smtClean="0">
                <a:solidFill>
                  <a:schemeClr val="bg1"/>
                </a:solidFill>
              </a:rPr>
              <a:t>for endurance performance?</a:t>
            </a:r>
            <a:endParaRPr lang="en-GB" sz="2400" b="1" dirty="0" smtClean="0">
              <a:solidFill>
                <a:schemeClr val="bg1"/>
              </a:solidFill>
            </a:endParaRPr>
          </a:p>
        </p:txBody>
      </p:sp>
      <p:sp>
        <p:nvSpPr>
          <p:cNvPr id="61" name="Titre 1"/>
          <p:cNvSpPr txBox="1">
            <a:spLocks/>
          </p:cNvSpPr>
          <p:nvPr/>
        </p:nvSpPr>
        <p:spPr bwMode="auto">
          <a:xfrm>
            <a:off x="1879605" y="4762501"/>
            <a:ext cx="4030133" cy="115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GB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Cyril Schmit – PhD student</a:t>
            </a:r>
          </a:p>
          <a:p>
            <a:pPr>
              <a:lnSpc>
                <a:spcPct val="130000"/>
              </a:lnSpc>
            </a:pPr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Research department, INSEP</a:t>
            </a:r>
          </a:p>
          <a:p>
            <a:r>
              <a:rPr lang="fr-FR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</a:t>
            </a:r>
            <a:r>
              <a:rPr lang="en-GB" sz="1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ith</a:t>
            </a:r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Yann</a:t>
            </a:r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Le </a:t>
            </a:r>
            <a:r>
              <a:rPr lang="en-GB" sz="1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Meur</a:t>
            </a:r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Rob Duffield, </a:t>
            </a:r>
          </a:p>
          <a:p>
            <a:r>
              <a:rPr lang="en-GB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Aaron Coutts &amp; Christophe Hausswirth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47" y="4390395"/>
            <a:ext cx="1442061" cy="2041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9869" y="3453577"/>
            <a:ext cx="1944261" cy="2464990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2422" y="4184298"/>
            <a:ext cx="752421" cy="840939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518526" y="4528568"/>
            <a:ext cx="1207407" cy="17639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01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7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HA-</a:t>
            </a:r>
            <a:r>
              <a:rPr lang="en-GB" sz="2800" dirty="0">
                <a:solidFill>
                  <a:srgbClr val="FFFFFF"/>
                </a:solidFill>
              </a:rPr>
              <a:t>R</a:t>
            </a:r>
            <a:r>
              <a:rPr lang="en-GB" sz="2800" dirty="0" smtClean="0">
                <a:solidFill>
                  <a:srgbClr val="FFFFFF"/>
                </a:solidFill>
              </a:rPr>
              <a:t>elated Adaptations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 rot="16200000">
            <a:off x="-874030" y="3383311"/>
            <a:ext cx="25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HTT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97" name="Graphique 96"/>
          <p:cNvGraphicFramePr/>
          <p:nvPr>
            <p:extLst>
              <p:ext uri="{D42A27DB-BD31-4B8C-83A1-F6EECF244321}">
                <p14:modId xmlns:p14="http://schemas.microsoft.com/office/powerpoint/2010/main" val="965828460"/>
              </p:ext>
            </p:extLst>
          </p:nvPr>
        </p:nvGraphicFramePr>
        <p:xfrm>
          <a:off x="1205098" y="1929863"/>
          <a:ext cx="2260285" cy="183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1" name="Graphique 100"/>
          <p:cNvGraphicFramePr/>
          <p:nvPr>
            <p:extLst>
              <p:ext uri="{D42A27DB-BD31-4B8C-83A1-F6EECF244321}">
                <p14:modId xmlns:p14="http://schemas.microsoft.com/office/powerpoint/2010/main" val="937262370"/>
              </p:ext>
            </p:extLst>
          </p:nvPr>
        </p:nvGraphicFramePr>
        <p:xfrm>
          <a:off x="3529641" y="1880399"/>
          <a:ext cx="1743365" cy="190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9" name="Graphique 108"/>
          <p:cNvGraphicFramePr/>
          <p:nvPr>
            <p:extLst>
              <p:ext uri="{D42A27DB-BD31-4B8C-83A1-F6EECF244321}">
                <p14:modId xmlns:p14="http://schemas.microsoft.com/office/powerpoint/2010/main" val="1779372271"/>
              </p:ext>
            </p:extLst>
          </p:nvPr>
        </p:nvGraphicFramePr>
        <p:xfrm>
          <a:off x="1354061" y="3621227"/>
          <a:ext cx="1828631" cy="2121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0" name="Zone de texte 19"/>
          <p:cNvSpPr txBox="1">
            <a:spLocks noChangeArrowheads="1"/>
          </p:cNvSpPr>
          <p:nvPr/>
        </p:nvSpPr>
        <p:spPr bwMode="auto">
          <a:xfrm>
            <a:off x="2763199" y="232814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      </a:t>
            </a:r>
            <a:endParaRPr kumimoji="0" lang="fr-FR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ÇlÇr ñæí©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                                                                        </a:t>
            </a: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*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2440871" y="1845015"/>
            <a:ext cx="163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</a:t>
            </a:r>
          </a:p>
        </p:txBody>
      </p:sp>
      <p:sp>
        <p:nvSpPr>
          <p:cNvPr id="112" name="ZoneTexte 111"/>
          <p:cNvSpPr txBox="1"/>
          <p:nvPr/>
        </p:nvSpPr>
        <p:spPr>
          <a:xfrm>
            <a:off x="4445262" y="1849538"/>
            <a:ext cx="163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b</a:t>
            </a:r>
          </a:p>
        </p:txBody>
      </p:sp>
      <p:sp>
        <p:nvSpPr>
          <p:cNvPr id="113" name="Triangle isocèle 112"/>
          <p:cNvSpPr/>
          <p:nvPr/>
        </p:nvSpPr>
        <p:spPr>
          <a:xfrm>
            <a:off x="1614159" y="2328140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Triangle isocèle 113"/>
          <p:cNvSpPr/>
          <p:nvPr/>
        </p:nvSpPr>
        <p:spPr>
          <a:xfrm>
            <a:off x="1617520" y="2552507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Triangle isocèle 114"/>
          <p:cNvSpPr/>
          <p:nvPr/>
        </p:nvSpPr>
        <p:spPr>
          <a:xfrm>
            <a:off x="1618392" y="2774197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Triangle isocèle 115"/>
          <p:cNvSpPr/>
          <p:nvPr/>
        </p:nvSpPr>
        <p:spPr>
          <a:xfrm>
            <a:off x="1621753" y="2975555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Triangle isocèle 116"/>
          <p:cNvSpPr/>
          <p:nvPr/>
        </p:nvSpPr>
        <p:spPr>
          <a:xfrm>
            <a:off x="1617520" y="3189612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Triangle isocèle 117"/>
          <p:cNvSpPr/>
          <p:nvPr/>
        </p:nvSpPr>
        <p:spPr>
          <a:xfrm>
            <a:off x="3858595" y="2220063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Triangle isocèle 118"/>
          <p:cNvSpPr/>
          <p:nvPr/>
        </p:nvSpPr>
        <p:spPr>
          <a:xfrm>
            <a:off x="3854362" y="2470380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Triangle isocèle 119"/>
          <p:cNvSpPr/>
          <p:nvPr/>
        </p:nvSpPr>
        <p:spPr>
          <a:xfrm>
            <a:off x="3854362" y="2741314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Triangle isocèle 120"/>
          <p:cNvSpPr/>
          <p:nvPr/>
        </p:nvSpPr>
        <p:spPr>
          <a:xfrm>
            <a:off x="3854362" y="3017277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Triangle isocèle 121"/>
          <p:cNvSpPr/>
          <p:nvPr/>
        </p:nvSpPr>
        <p:spPr>
          <a:xfrm>
            <a:off x="3850129" y="3267594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Triangle isocèle 122"/>
          <p:cNvSpPr/>
          <p:nvPr/>
        </p:nvSpPr>
        <p:spPr>
          <a:xfrm>
            <a:off x="3850129" y="3543928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Triangle isocèle 123"/>
          <p:cNvSpPr/>
          <p:nvPr/>
        </p:nvSpPr>
        <p:spPr>
          <a:xfrm>
            <a:off x="1838930" y="4066443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Triangle isocèle 124"/>
          <p:cNvSpPr/>
          <p:nvPr/>
        </p:nvSpPr>
        <p:spPr>
          <a:xfrm>
            <a:off x="1843163" y="4320993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Triangle isocèle 125"/>
          <p:cNvSpPr/>
          <p:nvPr/>
        </p:nvSpPr>
        <p:spPr>
          <a:xfrm>
            <a:off x="1843163" y="4596160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Triangle isocèle 126"/>
          <p:cNvSpPr/>
          <p:nvPr/>
        </p:nvSpPr>
        <p:spPr>
          <a:xfrm>
            <a:off x="1843163" y="4863657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Triangle isocèle 127"/>
          <p:cNvSpPr/>
          <p:nvPr/>
        </p:nvSpPr>
        <p:spPr>
          <a:xfrm>
            <a:off x="1838930" y="5135139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Triangle isocèle 128"/>
          <p:cNvSpPr/>
          <p:nvPr/>
        </p:nvSpPr>
        <p:spPr>
          <a:xfrm>
            <a:off x="1843163" y="5411473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ZoneTexte 129"/>
          <p:cNvSpPr txBox="1"/>
          <p:nvPr/>
        </p:nvSpPr>
        <p:spPr>
          <a:xfrm>
            <a:off x="3853514" y="2073561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31" name="ZoneTexte 130"/>
          <p:cNvSpPr txBox="1"/>
          <p:nvPr/>
        </p:nvSpPr>
        <p:spPr>
          <a:xfrm>
            <a:off x="3855208" y="2336372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32" name="ZoneTexte 131"/>
          <p:cNvSpPr txBox="1"/>
          <p:nvPr/>
        </p:nvSpPr>
        <p:spPr>
          <a:xfrm>
            <a:off x="3855208" y="2597038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33" name="ZoneTexte 132"/>
          <p:cNvSpPr txBox="1"/>
          <p:nvPr/>
        </p:nvSpPr>
        <p:spPr>
          <a:xfrm>
            <a:off x="3853038" y="2864740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34" name="ZoneTexte 133"/>
          <p:cNvSpPr txBox="1"/>
          <p:nvPr/>
        </p:nvSpPr>
        <p:spPr>
          <a:xfrm>
            <a:off x="3853778" y="3131784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35" name="ZoneTexte 134"/>
          <p:cNvSpPr txBox="1"/>
          <p:nvPr/>
        </p:nvSpPr>
        <p:spPr>
          <a:xfrm>
            <a:off x="3850129" y="3395947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36" name="ZoneTexte 135"/>
          <p:cNvSpPr txBox="1"/>
          <p:nvPr/>
        </p:nvSpPr>
        <p:spPr>
          <a:xfrm>
            <a:off x="1840993" y="3911475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37" name="ZoneTexte 136"/>
          <p:cNvSpPr txBox="1"/>
          <p:nvPr/>
        </p:nvSpPr>
        <p:spPr>
          <a:xfrm>
            <a:off x="1845598" y="4182752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38" name="ZoneTexte 137"/>
          <p:cNvSpPr txBox="1"/>
          <p:nvPr/>
        </p:nvSpPr>
        <p:spPr>
          <a:xfrm>
            <a:off x="1846920" y="4462837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39" name="ZoneTexte 138"/>
          <p:cNvSpPr txBox="1"/>
          <p:nvPr/>
        </p:nvSpPr>
        <p:spPr>
          <a:xfrm>
            <a:off x="1846920" y="4730223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40" name="ZoneTexte 139"/>
          <p:cNvSpPr txBox="1"/>
          <p:nvPr/>
        </p:nvSpPr>
        <p:spPr>
          <a:xfrm>
            <a:off x="1838454" y="5004572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41" name="ZoneTexte 140"/>
          <p:cNvSpPr txBox="1"/>
          <p:nvPr/>
        </p:nvSpPr>
        <p:spPr>
          <a:xfrm>
            <a:off x="1846920" y="5275849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42" name="ZoneTexte 141"/>
          <p:cNvSpPr txBox="1"/>
          <p:nvPr/>
        </p:nvSpPr>
        <p:spPr>
          <a:xfrm>
            <a:off x="1614981" y="2186023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43" name="ZoneTexte 142"/>
          <p:cNvSpPr txBox="1"/>
          <p:nvPr/>
        </p:nvSpPr>
        <p:spPr>
          <a:xfrm>
            <a:off x="1615376" y="2409125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49" name="ZoneTexte 148"/>
          <p:cNvSpPr txBox="1"/>
          <p:nvPr/>
        </p:nvSpPr>
        <p:spPr>
          <a:xfrm>
            <a:off x="1618655" y="2625026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50" name="ZoneTexte 149"/>
          <p:cNvSpPr txBox="1"/>
          <p:nvPr/>
        </p:nvSpPr>
        <p:spPr>
          <a:xfrm>
            <a:off x="1619214" y="2841508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51" name="ZoneTexte 150"/>
          <p:cNvSpPr txBox="1"/>
          <p:nvPr/>
        </p:nvSpPr>
        <p:spPr>
          <a:xfrm>
            <a:off x="1614981" y="3053724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  <p:sp>
        <p:nvSpPr>
          <p:cNvPr id="152" name="ZoneTexte 151"/>
          <p:cNvSpPr txBox="1"/>
          <p:nvPr/>
        </p:nvSpPr>
        <p:spPr>
          <a:xfrm>
            <a:off x="2394901" y="3701782"/>
            <a:ext cx="328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c</a:t>
            </a:r>
          </a:p>
        </p:txBody>
      </p:sp>
      <p:sp>
        <p:nvSpPr>
          <p:cNvPr id="153" name="Zone de texte 19"/>
          <p:cNvSpPr txBox="1">
            <a:spLocks noChangeArrowheads="1"/>
          </p:cNvSpPr>
          <p:nvPr/>
        </p:nvSpPr>
        <p:spPr bwMode="auto">
          <a:xfrm>
            <a:off x="2571141" y="499187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      </a:t>
            </a:r>
            <a:endParaRPr kumimoji="0" lang="fr-FR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ÇlÇr ñæí©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                                                                        </a:t>
            </a: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*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aphicFrame>
        <p:nvGraphicFramePr>
          <p:cNvPr id="154" name="Graphique 1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977232"/>
              </p:ext>
            </p:extLst>
          </p:nvPr>
        </p:nvGraphicFramePr>
        <p:xfrm>
          <a:off x="3372250" y="3639359"/>
          <a:ext cx="2001452" cy="2121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5" name="ZoneTexte 154"/>
          <p:cNvSpPr txBox="1"/>
          <p:nvPr/>
        </p:nvSpPr>
        <p:spPr>
          <a:xfrm>
            <a:off x="4501031" y="3696558"/>
            <a:ext cx="23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d</a:t>
            </a:r>
          </a:p>
        </p:txBody>
      </p:sp>
      <p:sp>
        <p:nvSpPr>
          <p:cNvPr id="156" name="Zone de texte 19"/>
          <p:cNvSpPr txBox="1">
            <a:spLocks noChangeArrowheads="1"/>
          </p:cNvSpPr>
          <p:nvPr/>
        </p:nvSpPr>
        <p:spPr bwMode="auto">
          <a:xfrm>
            <a:off x="4654937" y="403034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 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     </a:t>
            </a:r>
            <a:endParaRPr kumimoji="0" lang="fr-FR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ÇlÇr ñæí©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                                                                        </a:t>
            </a: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charset="0"/>
                <a:ea typeface="ÇlÇr ñæí©" charset="0"/>
              </a:rPr>
              <a:t>*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57" name="ZoneTexte 156"/>
          <p:cNvSpPr txBox="1"/>
          <p:nvPr/>
        </p:nvSpPr>
        <p:spPr>
          <a:xfrm>
            <a:off x="1927119" y="3448831"/>
            <a:ext cx="120226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  Pre                 Post</a:t>
            </a:r>
            <a:endParaRPr lang="fr-FR" sz="1050" dirty="0"/>
          </a:p>
        </p:txBody>
      </p:sp>
      <p:sp>
        <p:nvSpPr>
          <p:cNvPr id="158" name="ZoneTexte 157"/>
          <p:cNvSpPr txBox="1"/>
          <p:nvPr/>
        </p:nvSpPr>
        <p:spPr>
          <a:xfrm>
            <a:off x="4240070" y="3543626"/>
            <a:ext cx="986368" cy="217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  Pre   Post</a:t>
            </a:r>
            <a:endParaRPr lang="fr-FR" sz="1050" dirty="0"/>
          </a:p>
        </p:txBody>
      </p:sp>
      <p:sp>
        <p:nvSpPr>
          <p:cNvPr id="159" name="ZoneTexte 158"/>
          <p:cNvSpPr txBox="1"/>
          <p:nvPr/>
        </p:nvSpPr>
        <p:spPr>
          <a:xfrm>
            <a:off x="2153944" y="5424721"/>
            <a:ext cx="986368" cy="217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  Pre   Post</a:t>
            </a:r>
            <a:endParaRPr lang="fr-FR" sz="1050" dirty="0"/>
          </a:p>
        </p:txBody>
      </p:sp>
      <p:sp>
        <p:nvSpPr>
          <p:cNvPr id="160" name="ZoneTexte 159"/>
          <p:cNvSpPr txBox="1"/>
          <p:nvPr/>
        </p:nvSpPr>
        <p:spPr>
          <a:xfrm>
            <a:off x="4248388" y="5451229"/>
            <a:ext cx="986368" cy="2179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50" dirty="0" smtClean="0"/>
              <a:t>  Pre   Post</a:t>
            </a:r>
            <a:endParaRPr lang="fr-FR" sz="1050" dirty="0"/>
          </a:p>
        </p:txBody>
      </p:sp>
      <p:sp>
        <p:nvSpPr>
          <p:cNvPr id="161" name="Triangle isocèle 160"/>
          <p:cNvSpPr/>
          <p:nvPr/>
        </p:nvSpPr>
        <p:spPr>
          <a:xfrm>
            <a:off x="1613299" y="3418206"/>
            <a:ext cx="73552" cy="89451"/>
          </a:xfrm>
          <a:prstGeom prst="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ZoneTexte 161"/>
          <p:cNvSpPr txBox="1"/>
          <p:nvPr/>
        </p:nvSpPr>
        <p:spPr>
          <a:xfrm>
            <a:off x="1613287" y="3274488"/>
            <a:ext cx="45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/>
              <a:t>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580240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llipse 38"/>
          <p:cNvSpPr/>
          <p:nvPr/>
        </p:nvSpPr>
        <p:spPr>
          <a:xfrm>
            <a:off x="3400575" y="2717889"/>
            <a:ext cx="2520000" cy="2520000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123" y="2620257"/>
            <a:ext cx="2652808" cy="26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7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Performing in the heat: only the beginning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207" y="1178119"/>
            <a:ext cx="1214850" cy="793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795" y="1971363"/>
            <a:ext cx="1210284" cy="1336782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8723" y="1154867"/>
            <a:ext cx="1202812" cy="132080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607" y="2157466"/>
            <a:ext cx="1289316" cy="1150679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448" y="4200603"/>
            <a:ext cx="830614" cy="1190546"/>
          </a:xfrm>
          <a:prstGeom prst="rect">
            <a:avLst/>
          </a:prstGeom>
        </p:spPr>
      </p:pic>
      <p:sp>
        <p:nvSpPr>
          <p:cNvPr id="72" name="ZoneTexte 71"/>
          <p:cNvSpPr txBox="1"/>
          <p:nvPr/>
        </p:nvSpPr>
        <p:spPr>
          <a:xfrm rot="16200000">
            <a:off x="-874030" y="3383311"/>
            <a:ext cx="25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CONTEXT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564" y1="14615" x2="19844" y2="23462"/>
                        <a14:foregroundMark x1="47082" y1="2692" x2="52529" y2="14615"/>
                        <a14:foregroundMark x1="15175" y1="48462" x2="58366" y2="70385"/>
                        <a14:foregroundMark x1="54086" y1="46538" x2="59922" y2="52308"/>
                        <a14:backgroundMark x1="3891" y1="56923" x2="20233" y2="95385"/>
                        <a14:backgroundMark x1="42023" y1="96923" x2="90661" y2="79231"/>
                        <a14:backgroundMark x1="97276" y1="9615" x2="98444" y2="6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210" y="4253481"/>
            <a:ext cx="1338988" cy="1354618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 rot="20261084">
            <a:off x="4259394" y="4777078"/>
            <a:ext cx="723754" cy="386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4979" y1="50108" x2="24895" y2="80000"/>
                        <a14:foregroundMark x1="49578" y1="87097" x2="81646" y2="73548"/>
                        <a14:foregroundMark x1="84599" y1="50108" x2="74895" y2="15054"/>
                        <a14:foregroundMark x1="50633" y1="13118" x2="14979" y2="283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173" y="4677918"/>
            <a:ext cx="587148" cy="576000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3007779" y="5619311"/>
            <a:ext cx="3547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Increasing amount of competitive events occurring in the heat.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1461" y="5581211"/>
            <a:ext cx="425036" cy="425036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85" y="5167944"/>
            <a:ext cx="2613915" cy="1608563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21277" r="74823">
                        <a14:foregroundMark x1="28723" y1="65363" x2="70922" y2="63128"/>
                        <a14:foregroundMark x1="35106" y1="83240" x2="64184" y2="89944"/>
                        <a14:backgroundMark x1="60993" y1="33520" x2="55319" y2="26816"/>
                        <a14:backgroundMark x1="43972" y1="8939" x2="43617" y2="18994"/>
                        <a14:backgroundMark x1="38652" y1="31285" x2="37943" y2="36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610" r="27678"/>
          <a:stretch/>
        </p:blipFill>
        <p:spPr>
          <a:xfrm>
            <a:off x="2052856" y="4080933"/>
            <a:ext cx="993022" cy="1349375"/>
          </a:xfrm>
          <a:prstGeom prst="rect">
            <a:avLst/>
          </a:prstGeom>
        </p:spPr>
      </p:pic>
      <p:sp>
        <p:nvSpPr>
          <p:cNvPr id="38" name="Flèche courbée vers le bas 37"/>
          <p:cNvSpPr/>
          <p:nvPr/>
        </p:nvSpPr>
        <p:spPr>
          <a:xfrm rot="20192786" flipH="1">
            <a:off x="935232" y="4480145"/>
            <a:ext cx="980051" cy="424662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rgbClr val="FF00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007779" y="6089211"/>
            <a:ext cx="3547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Various existing strategies!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9" cstate="email">
            <a:duotone>
              <a:prstClr val="black"/>
              <a:srgbClr val="FF000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014" y="5723431"/>
            <a:ext cx="419100" cy="4191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79813" l="28563" r="71000">
                        <a14:foregroundMark x1="47500" y1="61625" x2="51313" y2="7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014" y="5723431"/>
            <a:ext cx="419100" cy="4191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5577675" y="6091760"/>
            <a:ext cx="1576921" cy="30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Optimisation…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213" y="5867588"/>
            <a:ext cx="887394" cy="1008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879" y="6068894"/>
            <a:ext cx="425036" cy="42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8" grpId="0"/>
      <p:bldP spid="38" grpId="0" animBg="1"/>
      <p:bldP spid="26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7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Exercising in the heat: Closer to the field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86520" y="2980902"/>
            <a:ext cx="1868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Endurance performance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/>
          <a:srcRect t="3517" b="49014"/>
          <a:stretch/>
        </p:blipFill>
        <p:spPr>
          <a:xfrm>
            <a:off x="143479" y="914399"/>
            <a:ext cx="3888220" cy="2047267"/>
          </a:xfrm>
          <a:prstGeom prst="rect">
            <a:avLst/>
          </a:prstGeom>
        </p:spPr>
      </p:pic>
      <p:sp>
        <p:nvSpPr>
          <p:cNvPr id="20" name="Parenthèse ouvrante 19"/>
          <p:cNvSpPr/>
          <p:nvPr/>
        </p:nvSpPr>
        <p:spPr>
          <a:xfrm>
            <a:off x="2714106" y="1135743"/>
            <a:ext cx="204326" cy="1727994"/>
          </a:xfrm>
          <a:prstGeom prst="leftBracke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Parenthèse ouvrante 20"/>
          <p:cNvSpPr/>
          <p:nvPr/>
        </p:nvSpPr>
        <p:spPr>
          <a:xfrm flipH="1">
            <a:off x="1630372" y="1123043"/>
            <a:ext cx="204326" cy="1727994"/>
          </a:xfrm>
          <a:prstGeom prst="leftBracket">
            <a:avLst/>
          </a:prstGeom>
          <a:noFill/>
          <a:ln>
            <a:solidFill>
              <a:srgbClr val="32E01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ZoneTexte 71"/>
          <p:cNvSpPr txBox="1"/>
          <p:nvPr/>
        </p:nvSpPr>
        <p:spPr>
          <a:xfrm rot="16200000">
            <a:off x="-874030" y="3383311"/>
            <a:ext cx="25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RATIONALE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400575" y="2717889"/>
            <a:ext cx="2520000" cy="2520000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Larme 21"/>
          <p:cNvSpPr>
            <a:spLocks noChangeAspect="1"/>
          </p:cNvSpPr>
          <p:nvPr/>
        </p:nvSpPr>
        <p:spPr>
          <a:xfrm>
            <a:off x="3781124" y="4111227"/>
            <a:ext cx="704889" cy="719999"/>
          </a:xfrm>
          <a:prstGeom prst="teardrop">
            <a:avLst/>
          </a:prstGeom>
          <a:solidFill>
            <a:srgbClr val="FDFF67">
              <a:alpha val="22000"/>
            </a:srgbClr>
          </a:solidFill>
          <a:ln>
            <a:noFill/>
          </a:ln>
          <a:effectLst>
            <a:glow rad="292100">
              <a:srgbClr val="FDFF67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Larme 22"/>
          <p:cNvSpPr>
            <a:spLocks noChangeAspect="1"/>
          </p:cNvSpPr>
          <p:nvPr/>
        </p:nvSpPr>
        <p:spPr>
          <a:xfrm rot="16200000">
            <a:off x="4817029" y="4134732"/>
            <a:ext cx="704889" cy="719999"/>
          </a:xfrm>
          <a:prstGeom prst="teardrop">
            <a:avLst/>
          </a:prstGeom>
          <a:solidFill>
            <a:schemeClr val="accent5">
              <a:lumMod val="40000"/>
              <a:lumOff val="60000"/>
              <a:alpha val="22000"/>
            </a:schemeClr>
          </a:solidFill>
          <a:ln>
            <a:noFill/>
          </a:ln>
          <a:effectLst>
            <a:glow rad="292100">
              <a:srgbClr val="38A8FF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Larme 23"/>
          <p:cNvSpPr>
            <a:spLocks noChangeAspect="1"/>
          </p:cNvSpPr>
          <p:nvPr/>
        </p:nvSpPr>
        <p:spPr>
          <a:xfrm rot="10800000">
            <a:off x="4845655" y="3128089"/>
            <a:ext cx="704889" cy="719999"/>
          </a:xfrm>
          <a:prstGeom prst="teardrop">
            <a:avLst/>
          </a:prstGeom>
          <a:solidFill>
            <a:srgbClr val="93E085">
              <a:alpha val="22000"/>
            </a:srgbClr>
          </a:solidFill>
          <a:ln>
            <a:noFill/>
          </a:ln>
          <a:effectLst>
            <a:glow rad="292100">
              <a:srgbClr val="32E01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Larme 24"/>
          <p:cNvSpPr>
            <a:spLocks noChangeAspect="1"/>
          </p:cNvSpPr>
          <p:nvPr/>
        </p:nvSpPr>
        <p:spPr>
          <a:xfrm rot="5400000">
            <a:off x="3804629" y="3112575"/>
            <a:ext cx="704889" cy="719999"/>
          </a:xfrm>
          <a:prstGeom prst="teardrop">
            <a:avLst/>
          </a:prstGeom>
          <a:solidFill>
            <a:schemeClr val="bg1">
              <a:lumMod val="85000"/>
              <a:alpha val="22000"/>
            </a:schemeClr>
          </a:solidFill>
          <a:ln>
            <a:noFill/>
          </a:ln>
          <a:effectLst>
            <a:glow rad="292100">
              <a:schemeClr val="bg1">
                <a:lumMod val="8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593874" y="3943606"/>
            <a:ext cx="9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35°C </a:t>
            </a:r>
          </a:p>
          <a:p>
            <a:pPr algn="ctr"/>
            <a:r>
              <a:rPr lang="en-GB" sz="1200" dirty="0" smtClean="0"/>
              <a:t>50% RH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979" y1="50108" x2="24895" y2="80000"/>
                        <a14:foregroundMark x1="49578" y1="87097" x2="81646" y2="73548"/>
                        <a14:foregroundMark x1="84599" y1="50108" x2="74895" y2="15054"/>
                        <a14:foregroundMark x1="50633" y1="13118" x2="14979" y2="28387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773" y="4327540"/>
            <a:ext cx="587148" cy="576000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3523450" y="3422906"/>
            <a:ext cx="1079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20km </a:t>
            </a:r>
          </a:p>
          <a:p>
            <a:pPr algn="ctr"/>
            <a:r>
              <a:rPr lang="en-GB" sz="1200" dirty="0" smtClean="0"/>
              <a:t>Time-Trial</a:t>
            </a:r>
          </a:p>
        </p:txBody>
      </p:sp>
      <p:pic>
        <p:nvPicPr>
          <p:cNvPr id="38" name="Image 37" descr="ciclismo-de-estrada.png"/>
          <p:cNvPicPr>
            <a:picLocks noChangeAspect="1"/>
          </p:cNvPicPr>
          <p:nvPr/>
        </p:nvPicPr>
        <p:blipFill rotWithShape="1">
          <a:blip r:embed="rId5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32" t="16904" r="12220" b="17382"/>
          <a:stretch/>
        </p:blipFill>
        <p:spPr>
          <a:xfrm>
            <a:off x="3828703" y="3069112"/>
            <a:ext cx="527050" cy="438150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517" y1="94083" x2="46552" y2="9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594" y="3037383"/>
            <a:ext cx="735950" cy="857763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594" y="4123388"/>
            <a:ext cx="618062" cy="90297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ZoneTexte 40"/>
          <p:cNvSpPr txBox="1"/>
          <p:nvPr/>
        </p:nvSpPr>
        <p:spPr>
          <a:xfrm>
            <a:off x="4794412" y="3543275"/>
            <a:ext cx="1136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Heat</a:t>
            </a:r>
          </a:p>
          <a:p>
            <a:pPr algn="ctr"/>
            <a:r>
              <a:rPr lang="en-GB" sz="1200" dirty="0" smtClean="0"/>
              <a:t>Acclimatisation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095969" y="3956799"/>
            <a:ext cx="845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Ice vest</a:t>
            </a:r>
          </a:p>
        </p:txBody>
      </p:sp>
      <p:sp>
        <p:nvSpPr>
          <p:cNvPr id="43" name="Flèche courbée vers le bas 42"/>
          <p:cNvSpPr/>
          <p:nvPr/>
        </p:nvSpPr>
        <p:spPr>
          <a:xfrm rot="13285864" flipH="1">
            <a:off x="2435431" y="3222907"/>
            <a:ext cx="980051" cy="424662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5" name="Image 44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7871" flipH="1">
            <a:off x="5616894" y="2209450"/>
            <a:ext cx="1050228" cy="8650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5564" y1="14615" x2="19844" y2="23462"/>
                        <a14:foregroundMark x1="47082" y1="2692" x2="52529" y2="14615"/>
                        <a14:foregroundMark x1="15175" y1="48462" x2="58366" y2="70385"/>
                        <a14:foregroundMark x1="54086" y1="46538" x2="59922" y2="52308"/>
                        <a14:backgroundMark x1="3891" y1="56923" x2="20233" y2="95385"/>
                        <a14:backgroundMark x1="42023" y1="96923" x2="90661" y2="79231"/>
                        <a14:backgroundMark x1="97276" y1="9615" x2="98444" y2="6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062" y="956527"/>
            <a:ext cx="907504" cy="91809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 rot="20261084">
            <a:off x="7024761" y="1293349"/>
            <a:ext cx="375380" cy="2675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019" y1="3030" x2="11111" y2="23636"/>
                        <a14:foregroundMark x1="8333" y1="1818" x2="93519" y2="1818"/>
                        <a14:foregroundMark x1="93981" y1="3333" x2="88889" y2="22727"/>
                        <a14:foregroundMark x1="86111" y1="25455" x2="59259" y2="40000"/>
                        <a14:foregroundMark x1="89815" y1="4242" x2="11574" y2="9697"/>
                        <a14:foregroundMark x1="10185" y1="3939" x2="82870" y2="11515"/>
                        <a14:foregroundMark x1="15278" y1="28182" x2="43519" y2="42121"/>
                        <a14:foregroundMark x1="56481" y1="43030" x2="8333" y2="86667"/>
                        <a14:foregroundMark x1="53241" y1="51212" x2="56019" y2="55758"/>
                        <a14:foregroundMark x1="60648" y1="57273" x2="78704" y2="65152"/>
                        <a14:foregroundMark x1="6944" y1="96970" x2="93519" y2="97273"/>
                        <a14:foregroundMark x1="93981" y1="94848" x2="88889" y2="74242"/>
                        <a14:foregroundMark x1="11111" y1="89394" x2="87963" y2="92727"/>
                        <a14:foregroundMark x1="41204" y1="95152" x2="13889" y2="9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03239">
            <a:off x="7140042" y="1274230"/>
            <a:ext cx="212073" cy="324000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672" y1="97586" x2="8672" y2="97586"/>
                        <a14:foregroundMark x1="29268" y1="95517" x2="55556" y2="97069"/>
                        <a14:foregroundMark x1="68022" y1="97414" x2="73442" y2="97759"/>
                        <a14:foregroundMark x1="63686" y1="8276" x2="54472" y2="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708" y="2535339"/>
            <a:ext cx="526903" cy="828196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731" y="1962496"/>
            <a:ext cx="242821" cy="647999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472" y="1980080"/>
            <a:ext cx="215999" cy="299413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354" y="4825888"/>
            <a:ext cx="1819127" cy="1591736"/>
          </a:xfrm>
          <a:prstGeom prst="rect">
            <a:avLst/>
          </a:prstGeom>
        </p:spPr>
      </p:pic>
      <p:pic>
        <p:nvPicPr>
          <p:cNvPr id="55" name="Picture 5" descr="C:\Documents and Settings\fbieuzen\Bureau\3d-small-people---in-a-bath-4cb1e2 copie.jpg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466232" y="5914098"/>
            <a:ext cx="838504" cy="720000"/>
          </a:xfrm>
          <a:prstGeom prst="rect">
            <a:avLst/>
          </a:prstGeom>
          <a:noFill/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6232" y="5337616"/>
            <a:ext cx="755999" cy="53428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705" y="4654132"/>
            <a:ext cx="899999" cy="522843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2" b="100000" l="0" r="100000">
                        <a14:foregroundMark x1="6395" y1="10843" x2="87791" y2="6827"/>
                        <a14:foregroundMark x1="19186" y1="5622" x2="51744" y2="2410"/>
                        <a14:foregroundMark x1="92442" y1="8835" x2="95930" y2="14458"/>
                        <a14:foregroundMark x1="5233" y1="17269" x2="9884" y2="20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362" y="4637554"/>
            <a:ext cx="467999" cy="677510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82072" y1="37115" x2="81673" y2="42115"/>
                        <a14:foregroundMark x1="7769" y1="20962" x2="16932" y2="25769"/>
                        <a14:foregroundMark x1="1992" y1="24808" x2="3586" y2="26346"/>
                        <a14:foregroundMark x1="4980" y1="21923" x2="1594" y2="24423"/>
                        <a14:backgroundMark x1="7371" y1="24038" x2="11355" y2="27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969" y="6103697"/>
            <a:ext cx="576000" cy="596653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43784" y1="12727" x2="47027" y2="1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969" y="6112079"/>
            <a:ext cx="1080000" cy="642162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4321" y="5204698"/>
            <a:ext cx="485821" cy="844460"/>
          </a:xfrm>
          <a:prstGeom prst="rect">
            <a:avLst/>
          </a:prstGeom>
        </p:spPr>
      </p:pic>
      <p:sp>
        <p:nvSpPr>
          <p:cNvPr id="65" name="Flèche courbée vers le bas 64"/>
          <p:cNvSpPr/>
          <p:nvPr/>
        </p:nvSpPr>
        <p:spPr>
          <a:xfrm rot="1655949" flipH="1">
            <a:off x="5882228" y="4323865"/>
            <a:ext cx="980051" cy="424662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605146" y="4521711"/>
            <a:ext cx="2011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Thermal environment</a:t>
            </a:r>
          </a:p>
        </p:txBody>
      </p:sp>
      <p:sp>
        <p:nvSpPr>
          <p:cNvPr id="67" name="Flèche courbée vers le bas 66"/>
          <p:cNvSpPr/>
          <p:nvPr/>
        </p:nvSpPr>
        <p:spPr>
          <a:xfrm rot="19944051" flipH="1" flipV="1">
            <a:off x="5902976" y="3222697"/>
            <a:ext cx="980051" cy="424662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6670567" y="4158511"/>
            <a:ext cx="2261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Pre-Cooling strategies</a:t>
            </a: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44179" y="1920940"/>
            <a:ext cx="1369483" cy="1736270"/>
          </a:xfrm>
          <a:prstGeom prst="rect">
            <a:avLst/>
          </a:prstGeom>
        </p:spPr>
      </p:pic>
      <p:sp>
        <p:nvSpPr>
          <p:cNvPr id="68" name="ZoneTexte 67"/>
          <p:cNvSpPr txBox="1"/>
          <p:nvPr/>
        </p:nvSpPr>
        <p:spPr>
          <a:xfrm>
            <a:off x="6793762" y="3434760"/>
            <a:ext cx="2261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Heat-Acclimation modalities</a:t>
            </a: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cstate="print"/>
          <a:srcRect l="36094" t="15833" r="1093" b="13630"/>
          <a:stretch>
            <a:fillRect/>
          </a:stretch>
        </p:blipFill>
        <p:spPr bwMode="auto">
          <a:xfrm rot="21233355">
            <a:off x="401188" y="5023525"/>
            <a:ext cx="2470673" cy="1560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5" name="ZoneTexte 74"/>
          <p:cNvSpPr txBox="1"/>
          <p:nvPr/>
        </p:nvSpPr>
        <p:spPr>
          <a:xfrm rot="21225277">
            <a:off x="1812537" y="6079203"/>
            <a:ext cx="13014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Altitude: 380 m</a:t>
            </a:r>
          </a:p>
          <a:p>
            <a:pPr algn="ctr"/>
            <a:r>
              <a:rPr lang="fr-FR" sz="1100" dirty="0" smtClean="0">
                <a:solidFill>
                  <a:schemeClr val="bg1"/>
                </a:solidFill>
              </a:rPr>
              <a:t>Area: 1260 km</a:t>
            </a:r>
          </a:p>
        </p:txBody>
      </p:sp>
      <p:sp>
        <p:nvSpPr>
          <p:cNvPr id="44" name="Flèche courbée vers le bas 43"/>
          <p:cNvSpPr/>
          <p:nvPr/>
        </p:nvSpPr>
        <p:spPr>
          <a:xfrm rot="19944051">
            <a:off x="2434766" y="4323864"/>
            <a:ext cx="980051" cy="424662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8888" y="5489892"/>
            <a:ext cx="537641" cy="452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961" y="6168134"/>
            <a:ext cx="494552" cy="573407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320" y="6263680"/>
            <a:ext cx="872289" cy="411270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654" y="5559932"/>
            <a:ext cx="845849" cy="387083"/>
          </a:xfrm>
          <a:prstGeom prst="rect">
            <a:avLst/>
          </a:prstGeom>
        </p:spPr>
      </p:pic>
      <p:cxnSp>
        <p:nvCxnSpPr>
          <p:cNvPr id="82" name="Connecteur droit 81"/>
          <p:cNvCxnSpPr/>
          <p:nvPr/>
        </p:nvCxnSpPr>
        <p:spPr>
          <a:xfrm>
            <a:off x="4660575" y="5288689"/>
            <a:ext cx="0" cy="162759"/>
          </a:xfrm>
          <a:prstGeom prst="line">
            <a:avLst/>
          </a:prstGeom>
          <a:ln w="12700" cmpd="sng">
            <a:solidFill>
              <a:srgbClr val="000000"/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655947" y="1843488"/>
            <a:ext cx="10252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 smtClean="0"/>
              <a:t>Guy et al., </a:t>
            </a:r>
          </a:p>
          <a:p>
            <a:pPr algn="ctr"/>
            <a:r>
              <a:rPr lang="fr-FR" sz="1100" i="1" dirty="0" err="1" smtClean="0"/>
              <a:t>Sp</a:t>
            </a:r>
            <a:r>
              <a:rPr lang="fr-FR" sz="1100" i="1" dirty="0" smtClean="0"/>
              <a:t> Med</a:t>
            </a:r>
            <a:r>
              <a:rPr lang="fr-FR" sz="1100" dirty="0" smtClean="0"/>
              <a:t>, 2014</a:t>
            </a: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95172">
            <a:off x="5671304" y="1367585"/>
            <a:ext cx="1008000" cy="74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" name="Image 86" descr="Stuck.gif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77" y="3419381"/>
            <a:ext cx="828000" cy="1273847"/>
          </a:xfrm>
          <a:prstGeom prst="rect">
            <a:avLst/>
          </a:prstGeom>
        </p:spPr>
      </p:pic>
      <p:sp>
        <p:nvSpPr>
          <p:cNvPr id="89" name="Ellipse 88"/>
          <p:cNvSpPr/>
          <p:nvPr/>
        </p:nvSpPr>
        <p:spPr>
          <a:xfrm rot="10800000">
            <a:off x="3396774" y="2764257"/>
            <a:ext cx="2520000" cy="2520000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099834" y="2493019"/>
            <a:ext cx="2652808" cy="26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729" y="1284649"/>
            <a:ext cx="237752" cy="636830"/>
          </a:xfrm>
          <a:prstGeom prst="roundRect">
            <a:avLst>
              <a:gd name="adj" fmla="val 195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868353" y="1408043"/>
            <a:ext cx="538173" cy="538173"/>
          </a:xfrm>
          <a:prstGeom prst="rect">
            <a:avLst/>
          </a:prstGeom>
        </p:spPr>
      </p:pic>
      <p:pic>
        <p:nvPicPr>
          <p:cNvPr id="79" name="Image 78"/>
          <p:cNvPicPr>
            <a:picLocks noChangeAspect="1"/>
          </p:cNvPicPr>
          <p:nvPr/>
        </p:nvPicPr>
        <p:blipFill>
          <a:blip r:embed="rId40" cstate="email">
            <a:duotone>
              <a:prstClr val="black"/>
              <a:srgbClr val="FF000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014" y="5723431"/>
            <a:ext cx="419100" cy="419100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41" cstate="email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79813" l="28563" r="71000">
                        <a14:foregroundMark x1="47500" y1="61625" x2="51313" y2="7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014" y="5723431"/>
            <a:ext cx="419100" cy="419100"/>
          </a:xfrm>
          <a:prstGeom prst="rect">
            <a:avLst/>
          </a:prstGeom>
        </p:spPr>
      </p:pic>
      <p:sp>
        <p:nvSpPr>
          <p:cNvPr id="69" name="Ellipse 68"/>
          <p:cNvSpPr/>
          <p:nvPr/>
        </p:nvSpPr>
        <p:spPr>
          <a:xfrm rot="10800000">
            <a:off x="3111320" y="1343069"/>
            <a:ext cx="495254" cy="499798"/>
          </a:xfrm>
          <a:prstGeom prst="ellipse">
            <a:avLst/>
          </a:prstGeom>
          <a:noFill/>
          <a:ln w="28575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01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54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403 0.025 " pathEditMode="relative" ptsTypes="AA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403 0.025 " pathEditMode="relative" ptsTypes="AA">
                                      <p:cBhvr>
                                        <p:cTn id="1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9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2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9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/>
      <p:bldP spid="36" grpId="0"/>
      <p:bldP spid="41" grpId="0"/>
      <p:bldP spid="42" grpId="0"/>
      <p:bldP spid="43" grpId="0" animBg="1"/>
      <p:bldP spid="48" grpId="0" animBg="1"/>
      <p:bldP spid="65" grpId="0" animBg="1"/>
      <p:bldP spid="66" grpId="0"/>
      <p:bldP spid="67" grpId="0" animBg="1"/>
      <p:bldP spid="70" grpId="0"/>
      <p:bldP spid="68" grpId="0"/>
      <p:bldP spid="44" grpId="0" animBg="1"/>
      <p:bldP spid="84" grpId="0"/>
      <p:bldP spid="89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961" y="6168134"/>
            <a:ext cx="494552" cy="573407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320" y="6263680"/>
            <a:ext cx="872289" cy="411270"/>
          </a:xfrm>
          <a:prstGeom prst="rect">
            <a:avLst/>
          </a:prstGeom>
        </p:spPr>
      </p:pic>
      <p:sp>
        <p:nvSpPr>
          <p:cNvPr id="112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Exercising in the heat: Closer to the field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113" name="Image 1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8888" y="5489892"/>
            <a:ext cx="537641" cy="452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654" y="5559932"/>
            <a:ext cx="845849" cy="387083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854" y="4825888"/>
            <a:ext cx="1819127" cy="1591736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44179" y="1920940"/>
            <a:ext cx="1369483" cy="1736270"/>
          </a:xfrm>
          <a:prstGeom prst="rect">
            <a:avLst/>
          </a:prstGeom>
        </p:spPr>
      </p:pic>
      <p:pic>
        <p:nvPicPr>
          <p:cNvPr id="2" name="Image 1"/>
          <p:cNvPicPr>
            <a:picLocks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2363" y="1133701"/>
            <a:ext cx="2627996" cy="18719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7582">
            <a:off x="3925518" y="1342140"/>
            <a:ext cx="1547998" cy="1296162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261" y="2845088"/>
            <a:ext cx="4549204" cy="3096876"/>
          </a:xfrm>
          <a:prstGeom prst="rect">
            <a:avLst/>
          </a:prstGeom>
        </p:spPr>
      </p:pic>
      <p:sp>
        <p:nvSpPr>
          <p:cNvPr id="121" name="ZoneTexte 120"/>
          <p:cNvSpPr txBox="1"/>
          <p:nvPr/>
        </p:nvSpPr>
        <p:spPr>
          <a:xfrm>
            <a:off x="634464" y="2912007"/>
            <a:ext cx="1615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Protocol</a:t>
            </a:r>
          </a:p>
        </p:txBody>
      </p:sp>
      <p:pic>
        <p:nvPicPr>
          <p:cNvPr id="124" name="Image 123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64" y="2853590"/>
            <a:ext cx="425036" cy="425036"/>
          </a:xfrm>
          <a:prstGeom prst="rect">
            <a:avLst/>
          </a:prstGeom>
        </p:spPr>
      </p:pic>
      <p:sp>
        <p:nvSpPr>
          <p:cNvPr id="132" name="ZoneTexte 131"/>
          <p:cNvSpPr txBox="1"/>
          <p:nvPr/>
        </p:nvSpPr>
        <p:spPr>
          <a:xfrm>
            <a:off x="290088" y="3296272"/>
            <a:ext cx="230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33°C - 55% RH</a:t>
            </a:r>
          </a:p>
          <a:p>
            <a:pPr algn="ctr"/>
            <a:r>
              <a:rPr lang="en-GB" sz="500" dirty="0" smtClean="0">
                <a:solidFill>
                  <a:srgbClr val="000090"/>
                </a:solidFill>
              </a:rPr>
              <a:t>__________________</a:t>
            </a:r>
          </a:p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20x </a:t>
            </a:r>
          </a:p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(5” sprint </a:t>
            </a:r>
            <a:r>
              <a:rPr lang="fr-FR" sz="1400" dirty="0" smtClean="0">
                <a:solidFill>
                  <a:srgbClr val="000090"/>
                </a:solidFill>
              </a:rPr>
              <a:t>–</a:t>
            </a:r>
            <a:r>
              <a:rPr lang="en-GB" sz="1400" dirty="0" smtClean="0">
                <a:solidFill>
                  <a:srgbClr val="000090"/>
                </a:solidFill>
              </a:rPr>
              <a:t> </a:t>
            </a:r>
          </a:p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115” recovery)</a:t>
            </a:r>
          </a:p>
          <a:p>
            <a:pPr algn="ctr"/>
            <a:r>
              <a:rPr lang="en-GB" sz="500" dirty="0" smtClean="0">
                <a:solidFill>
                  <a:srgbClr val="000090"/>
                </a:solidFill>
              </a:rPr>
              <a:t>__________________</a:t>
            </a:r>
            <a:endParaRPr lang="en-GB" sz="500" dirty="0">
              <a:solidFill>
                <a:srgbClr val="000090"/>
              </a:solidFill>
            </a:endParaRPr>
          </a:p>
          <a:p>
            <a:pPr algn="ctr"/>
            <a:r>
              <a:rPr lang="fr-FR" sz="1400" dirty="0">
                <a:solidFill>
                  <a:srgbClr val="000090"/>
                </a:solidFill>
              </a:rPr>
              <a:t>Pre-</a:t>
            </a:r>
            <a:r>
              <a:rPr lang="fr-FR" sz="1400" dirty="0" smtClean="0">
                <a:solidFill>
                  <a:srgbClr val="000090"/>
                </a:solidFill>
              </a:rPr>
              <a:t>cooling Post-HA</a:t>
            </a:r>
          </a:p>
        </p:txBody>
      </p:sp>
      <p:pic>
        <p:nvPicPr>
          <p:cNvPr id="133" name="Image 132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2052" y="4748408"/>
            <a:ext cx="736956" cy="815359"/>
          </a:xfrm>
          <a:prstGeom prst="roundRect">
            <a:avLst>
              <a:gd name="adj" fmla="val 2456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Forme libre 5"/>
          <p:cNvSpPr/>
          <p:nvPr/>
        </p:nvSpPr>
        <p:spPr>
          <a:xfrm>
            <a:off x="2755900" y="4076700"/>
            <a:ext cx="3987800" cy="234950"/>
          </a:xfrm>
          <a:custGeom>
            <a:avLst/>
            <a:gdLst>
              <a:gd name="connsiteX0" fmla="*/ 0 w 3987800"/>
              <a:gd name="connsiteY0" fmla="*/ 165100 h 234950"/>
              <a:gd name="connsiteX1" fmla="*/ 196850 w 3987800"/>
              <a:gd name="connsiteY1" fmla="*/ 234950 h 234950"/>
              <a:gd name="connsiteX2" fmla="*/ 419100 w 3987800"/>
              <a:gd name="connsiteY2" fmla="*/ 120650 h 234950"/>
              <a:gd name="connsiteX3" fmla="*/ 628650 w 3987800"/>
              <a:gd name="connsiteY3" fmla="*/ 76200 h 234950"/>
              <a:gd name="connsiteX4" fmla="*/ 838200 w 3987800"/>
              <a:gd name="connsiteY4" fmla="*/ 82550 h 234950"/>
              <a:gd name="connsiteX5" fmla="*/ 1054100 w 3987800"/>
              <a:gd name="connsiteY5" fmla="*/ 88900 h 234950"/>
              <a:gd name="connsiteX6" fmla="*/ 1250950 w 3987800"/>
              <a:gd name="connsiteY6" fmla="*/ 171450 h 234950"/>
              <a:gd name="connsiteX7" fmla="*/ 1473200 w 3987800"/>
              <a:gd name="connsiteY7" fmla="*/ 0 h 234950"/>
              <a:gd name="connsiteX8" fmla="*/ 1676400 w 3987800"/>
              <a:gd name="connsiteY8" fmla="*/ 133350 h 234950"/>
              <a:gd name="connsiteX9" fmla="*/ 1885950 w 3987800"/>
              <a:gd name="connsiteY9" fmla="*/ 31750 h 234950"/>
              <a:gd name="connsiteX10" fmla="*/ 2095500 w 3987800"/>
              <a:gd name="connsiteY10" fmla="*/ 203200 h 234950"/>
              <a:gd name="connsiteX11" fmla="*/ 2317750 w 3987800"/>
              <a:gd name="connsiteY11" fmla="*/ 95250 h 234950"/>
              <a:gd name="connsiteX12" fmla="*/ 2520950 w 3987800"/>
              <a:gd name="connsiteY12" fmla="*/ 114300 h 234950"/>
              <a:gd name="connsiteX13" fmla="*/ 2724150 w 3987800"/>
              <a:gd name="connsiteY13" fmla="*/ 88900 h 234950"/>
              <a:gd name="connsiteX14" fmla="*/ 2940050 w 3987800"/>
              <a:gd name="connsiteY14" fmla="*/ 120650 h 234950"/>
              <a:gd name="connsiteX15" fmla="*/ 3149600 w 3987800"/>
              <a:gd name="connsiteY15" fmla="*/ 107950 h 234950"/>
              <a:gd name="connsiteX16" fmla="*/ 3352800 w 3987800"/>
              <a:gd name="connsiteY16" fmla="*/ 76200 h 234950"/>
              <a:gd name="connsiteX17" fmla="*/ 3562350 w 3987800"/>
              <a:gd name="connsiteY17" fmla="*/ 63500 h 234950"/>
              <a:gd name="connsiteX18" fmla="*/ 3778250 w 3987800"/>
              <a:gd name="connsiteY18" fmla="*/ 203200 h 234950"/>
              <a:gd name="connsiteX19" fmla="*/ 3987800 w 3987800"/>
              <a:gd name="connsiteY19" fmla="*/ 215900 h 234950"/>
              <a:gd name="connsiteX20" fmla="*/ 3987800 w 3987800"/>
              <a:gd name="connsiteY20" fmla="*/ 21590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87800" h="234950">
                <a:moveTo>
                  <a:pt x="0" y="165100"/>
                </a:moveTo>
                <a:lnTo>
                  <a:pt x="196850" y="234950"/>
                </a:lnTo>
                <a:lnTo>
                  <a:pt x="419100" y="120650"/>
                </a:lnTo>
                <a:lnTo>
                  <a:pt x="628650" y="76200"/>
                </a:lnTo>
                <a:lnTo>
                  <a:pt x="838200" y="82550"/>
                </a:lnTo>
                <a:lnTo>
                  <a:pt x="1054100" y="88900"/>
                </a:lnTo>
                <a:lnTo>
                  <a:pt x="1250950" y="171450"/>
                </a:lnTo>
                <a:lnTo>
                  <a:pt x="1473200" y="0"/>
                </a:lnTo>
                <a:lnTo>
                  <a:pt x="1676400" y="133350"/>
                </a:lnTo>
                <a:lnTo>
                  <a:pt x="1885950" y="31750"/>
                </a:lnTo>
                <a:lnTo>
                  <a:pt x="2095500" y="203200"/>
                </a:lnTo>
                <a:lnTo>
                  <a:pt x="2317750" y="95250"/>
                </a:lnTo>
                <a:lnTo>
                  <a:pt x="2520950" y="114300"/>
                </a:lnTo>
                <a:lnTo>
                  <a:pt x="2724150" y="88900"/>
                </a:lnTo>
                <a:lnTo>
                  <a:pt x="2940050" y="120650"/>
                </a:lnTo>
                <a:lnTo>
                  <a:pt x="3149600" y="107950"/>
                </a:lnTo>
                <a:lnTo>
                  <a:pt x="3352800" y="76200"/>
                </a:lnTo>
                <a:lnTo>
                  <a:pt x="3562350" y="63500"/>
                </a:lnTo>
                <a:lnTo>
                  <a:pt x="3778250" y="203200"/>
                </a:lnTo>
                <a:lnTo>
                  <a:pt x="3987800" y="215900"/>
                </a:lnTo>
                <a:lnTo>
                  <a:pt x="3987800" y="215900"/>
                </a:lnTo>
              </a:path>
            </a:pathLst>
          </a:custGeom>
          <a:ln w="38100" cmpd="sng">
            <a:solidFill>
              <a:srgbClr val="FF000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41077" y="4763680"/>
            <a:ext cx="112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000090"/>
                </a:solidFill>
              </a:rPr>
              <a:t>20min </a:t>
            </a:r>
            <a:endParaRPr lang="fr-FR" sz="1200" dirty="0" smtClean="0">
              <a:solidFill>
                <a:srgbClr val="000090"/>
              </a:solidFill>
            </a:endParaRPr>
          </a:p>
          <a:p>
            <a:pPr algn="ctr"/>
            <a:r>
              <a:rPr lang="fr-FR" sz="1200" dirty="0" smtClean="0">
                <a:solidFill>
                  <a:srgbClr val="000090"/>
                </a:solidFill>
              </a:rPr>
              <a:t>I</a:t>
            </a:r>
            <a:r>
              <a:rPr lang="en-GB" sz="1200" dirty="0" err="1" smtClean="0">
                <a:solidFill>
                  <a:srgbClr val="000090"/>
                </a:solidFill>
              </a:rPr>
              <a:t>ce</a:t>
            </a:r>
            <a:r>
              <a:rPr lang="en-GB" sz="1200" dirty="0" smtClean="0">
                <a:solidFill>
                  <a:srgbClr val="000090"/>
                </a:solidFill>
              </a:rPr>
              <a:t> </a:t>
            </a:r>
            <a:r>
              <a:rPr lang="en-GB" sz="1200" dirty="0">
                <a:solidFill>
                  <a:srgbClr val="000090"/>
                </a:solidFill>
              </a:rPr>
              <a:t>packs (-16°C)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713" y="5340122"/>
            <a:ext cx="967389" cy="546177"/>
          </a:xfrm>
          <a:prstGeom prst="rect">
            <a:avLst/>
          </a:prstGeom>
        </p:spPr>
      </p:pic>
      <p:sp>
        <p:nvSpPr>
          <p:cNvPr id="136" name="Flèche courbée vers le bas 135"/>
          <p:cNvSpPr/>
          <p:nvPr/>
        </p:nvSpPr>
        <p:spPr>
          <a:xfrm rot="18651503" flipH="1" flipV="1">
            <a:off x="2216512" y="4719234"/>
            <a:ext cx="1730638" cy="488658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rgbClr val="FF000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4" name="ZoneTexte 143"/>
          <p:cNvSpPr txBox="1"/>
          <p:nvPr/>
        </p:nvSpPr>
        <p:spPr>
          <a:xfrm>
            <a:off x="302075" y="1917963"/>
            <a:ext cx="185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Brade et al., </a:t>
            </a:r>
            <a:r>
              <a:rPr lang="en-GB" sz="1400" i="1" dirty="0" smtClean="0"/>
              <a:t>JSS</a:t>
            </a:r>
            <a:r>
              <a:rPr lang="en-GB" sz="1400" dirty="0" smtClean="0"/>
              <a:t> 2013</a:t>
            </a:r>
          </a:p>
          <a:p>
            <a:pPr algn="ctr"/>
            <a:r>
              <a:rPr lang="en-GB" sz="1400" dirty="0"/>
              <a:t>Castle et al., </a:t>
            </a:r>
            <a:r>
              <a:rPr lang="en-GB" sz="1400" i="1" dirty="0"/>
              <a:t>JSS</a:t>
            </a:r>
            <a:r>
              <a:rPr lang="en-GB" sz="1400" dirty="0"/>
              <a:t> </a:t>
            </a:r>
            <a:r>
              <a:rPr lang="en-GB" sz="1400" dirty="0" smtClean="0"/>
              <a:t>2011</a:t>
            </a:r>
            <a:endParaRPr lang="en-GB" sz="1400" dirty="0"/>
          </a:p>
        </p:txBody>
      </p:sp>
      <p:cxnSp>
        <p:nvCxnSpPr>
          <p:cNvPr id="146" name="Connecteur droit 145"/>
          <p:cNvCxnSpPr/>
          <p:nvPr/>
        </p:nvCxnSpPr>
        <p:spPr>
          <a:xfrm flipV="1">
            <a:off x="1438865" y="2504685"/>
            <a:ext cx="0" cy="395998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6218">
            <a:off x="200796" y="1068952"/>
            <a:ext cx="1420683" cy="78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180" y="1316600"/>
            <a:ext cx="1747520" cy="1092200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7074129" y="2399910"/>
            <a:ext cx="1765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 3" charset="0"/>
              <a:buChar char="9"/>
            </a:pPr>
            <a:r>
              <a:rPr lang="en-GB" sz="1400" dirty="0" smtClean="0">
                <a:solidFill>
                  <a:srgbClr val="000090"/>
                </a:solidFill>
              </a:rPr>
              <a:t>Control session </a:t>
            </a:r>
            <a:r>
              <a:rPr lang="en-GB" sz="1400" b="1" dirty="0" smtClean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7074129" y="2694987"/>
            <a:ext cx="1765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 3" charset="0"/>
              <a:buChar char="9"/>
            </a:pPr>
            <a:r>
              <a:rPr lang="en-GB" sz="1400" dirty="0" smtClean="0">
                <a:solidFill>
                  <a:srgbClr val="000090"/>
                </a:solidFill>
              </a:rPr>
              <a:t>Monitoring </a:t>
            </a:r>
            <a:r>
              <a:rPr lang="en-GB" sz="1400" b="1" dirty="0" smtClean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7074129" y="2974387"/>
            <a:ext cx="1765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 3" charset="0"/>
              <a:buChar char="9"/>
            </a:pPr>
            <a:r>
              <a:rPr lang="en-GB" sz="1400" dirty="0" smtClean="0">
                <a:solidFill>
                  <a:srgbClr val="000090"/>
                </a:solidFill>
              </a:rPr>
              <a:t>Cooling / Sprints </a:t>
            </a:r>
            <a:r>
              <a:rPr lang="en-GB" sz="1400" b="1" dirty="0" smtClean="0">
                <a:solidFill>
                  <a:srgbClr val="FF0000"/>
                </a:solidFill>
              </a:rPr>
              <a:t>!</a:t>
            </a:r>
            <a:endParaRPr lang="en-GB" sz="1400" dirty="0" smtClean="0">
              <a:solidFill>
                <a:srgbClr val="000090"/>
              </a:solidFill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7074129" y="3253787"/>
            <a:ext cx="2133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 3" charset="0"/>
              <a:buChar char="9"/>
            </a:pPr>
            <a:r>
              <a:rPr lang="en-GB" sz="1400" dirty="0" smtClean="0">
                <a:solidFill>
                  <a:srgbClr val="000090"/>
                </a:solidFill>
              </a:rPr>
              <a:t>Cooling / Endurance </a:t>
            </a:r>
            <a:r>
              <a:rPr lang="en-GB" sz="1400" b="1" dirty="0" smtClean="0">
                <a:solidFill>
                  <a:srgbClr val="FF0000"/>
                </a:solidFill>
              </a:rPr>
              <a:t>!</a:t>
            </a:r>
            <a:endParaRPr lang="en-GB" sz="1400" dirty="0" smtClean="0">
              <a:solidFill>
                <a:srgbClr val="000090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 rot="1037431">
            <a:off x="8171417" y="1398457"/>
            <a:ext cx="642170" cy="563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Rectangle 159"/>
          <p:cNvSpPr/>
          <p:nvPr/>
        </p:nvSpPr>
        <p:spPr>
          <a:xfrm rot="1037431">
            <a:off x="7735384" y="1173819"/>
            <a:ext cx="642170" cy="563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Rectangle 160"/>
          <p:cNvSpPr/>
          <p:nvPr/>
        </p:nvSpPr>
        <p:spPr>
          <a:xfrm rot="1037431">
            <a:off x="8245188" y="1670252"/>
            <a:ext cx="360801" cy="367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092" y="5328276"/>
            <a:ext cx="1283803" cy="962852"/>
          </a:xfrm>
          <a:prstGeom prst="rect">
            <a:avLst/>
          </a:prstGeom>
        </p:spPr>
      </p:pic>
      <p:sp>
        <p:nvSpPr>
          <p:cNvPr id="162" name="Rectangle 161"/>
          <p:cNvSpPr/>
          <p:nvPr/>
        </p:nvSpPr>
        <p:spPr>
          <a:xfrm>
            <a:off x="7748103" y="5528254"/>
            <a:ext cx="1319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Hypothesis: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7748103" y="5846659"/>
            <a:ext cx="1319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HA </a:t>
            </a:r>
            <a:r>
              <a:rPr lang="fr-FR" sz="1400" dirty="0" smtClean="0">
                <a:solidFill>
                  <a:srgbClr val="000090"/>
                </a:solidFill>
                <a:sym typeface="Wingdings"/>
              </a:rPr>
              <a:t> +</a:t>
            </a:r>
            <a:endParaRPr lang="en-GB" sz="1400" dirty="0" smtClean="0">
              <a:solidFill>
                <a:srgbClr val="000090"/>
              </a:solidFill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7748103" y="6073623"/>
            <a:ext cx="1319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PC </a:t>
            </a:r>
            <a:r>
              <a:rPr lang="fr-FR" sz="1400" dirty="0" smtClean="0">
                <a:solidFill>
                  <a:srgbClr val="000090"/>
                </a:solidFill>
                <a:sym typeface="Wingdings"/>
              </a:rPr>
              <a:t> +</a:t>
            </a:r>
            <a:endParaRPr lang="en-GB" sz="1400" dirty="0" smtClean="0">
              <a:solidFill>
                <a:srgbClr val="000090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748103" y="6314923"/>
            <a:ext cx="13196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HA*PC </a:t>
            </a:r>
            <a:r>
              <a:rPr lang="fr-FR" sz="1400" dirty="0" smtClean="0">
                <a:solidFill>
                  <a:srgbClr val="FF0000"/>
                </a:solidFill>
                <a:sym typeface="Wingdings"/>
              </a:rPr>
              <a:t> ++</a:t>
            </a:r>
            <a:endParaRPr lang="en-GB" sz="1400" dirty="0" smtClean="0">
              <a:solidFill>
                <a:srgbClr val="FF0000"/>
              </a:solidFill>
            </a:endParaRPr>
          </a:p>
        </p:txBody>
      </p:sp>
      <p:sp>
        <p:nvSpPr>
          <p:cNvPr id="166" name="ZoneTexte 165"/>
          <p:cNvSpPr txBox="1"/>
          <p:nvPr/>
        </p:nvSpPr>
        <p:spPr>
          <a:xfrm rot="16200000">
            <a:off x="-874030" y="3383311"/>
            <a:ext cx="25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RATIONALE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Ellipse 38"/>
          <p:cNvSpPr/>
          <p:nvPr/>
        </p:nvSpPr>
        <p:spPr>
          <a:xfrm rot="10800000">
            <a:off x="4813220" y="4231686"/>
            <a:ext cx="1435180" cy="637976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39"/>
          <p:cNvCxnSpPr/>
          <p:nvPr/>
        </p:nvCxnSpPr>
        <p:spPr>
          <a:xfrm flipV="1">
            <a:off x="7715125" y="3648744"/>
            <a:ext cx="294380" cy="373090"/>
          </a:xfrm>
          <a:prstGeom prst="line">
            <a:avLst/>
          </a:prstGeom>
          <a:ln w="6350" cmpd="sng">
            <a:solidFill>
              <a:srgbClr val="000090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159569" y="4027001"/>
            <a:ext cx="824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Practical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995289" y="4035467"/>
            <a:ext cx="1063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000090"/>
                </a:solidFill>
              </a:rPr>
              <a:t>Theoretical</a:t>
            </a:r>
          </a:p>
        </p:txBody>
      </p:sp>
      <p:cxnSp>
        <p:nvCxnSpPr>
          <p:cNvPr id="46" name="Connecteur droit 45"/>
          <p:cNvCxnSpPr/>
          <p:nvPr/>
        </p:nvCxnSpPr>
        <p:spPr>
          <a:xfrm flipH="1" flipV="1">
            <a:off x="8009505" y="3648744"/>
            <a:ext cx="294380" cy="373090"/>
          </a:xfrm>
          <a:prstGeom prst="line">
            <a:avLst/>
          </a:prstGeom>
          <a:ln w="6350" cmpd="sng">
            <a:solidFill>
              <a:srgbClr val="000090"/>
            </a:solidFill>
            <a:prstDash val="solid"/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Image 46"/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5517" y1="94083" x2="46552" y2="96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269" y="4250695"/>
            <a:ext cx="593416" cy="691637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6708" y="4491168"/>
            <a:ext cx="436834" cy="63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116" y="4486455"/>
            <a:ext cx="418958" cy="418958"/>
          </a:xfrm>
          <a:prstGeom prst="rect">
            <a:avLst/>
          </a:prstGeom>
        </p:spPr>
      </p:pic>
      <p:cxnSp>
        <p:nvCxnSpPr>
          <p:cNvPr id="49" name="Connecteur droit 48"/>
          <p:cNvCxnSpPr/>
          <p:nvPr/>
        </p:nvCxnSpPr>
        <p:spPr>
          <a:xfrm flipH="1">
            <a:off x="8284250" y="4425950"/>
            <a:ext cx="48359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rot="16200000" flipH="1">
            <a:off x="8057854" y="4667748"/>
            <a:ext cx="48359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 flipH="1">
            <a:off x="8288483" y="4898469"/>
            <a:ext cx="48359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rot="16200000" flipH="1">
            <a:off x="8515062" y="4656193"/>
            <a:ext cx="483595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38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507 1.48148E-6 " pathEditMode="relative" ptsTypes="AA">
                                      <p:cBhvr>
                                        <p:cTn id="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731 0.0025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093 L 0.02222 0.10741 " pathEditMode="relative" ptsTypes="AA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-0.02569 0.10671 " pathEditMode="relative" ptsTypes="AA">
                                      <p:cBhvr>
                                        <p:cTn id="1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41789 -0.1516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3" y="-759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07407E-6 L -0.18958 -0.47524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0.00139 -0.09769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00"/>
                            </p:stCondLst>
                            <p:childTnLst>
                              <p:par>
                                <p:cTn id="1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200"/>
                            </p:stCondLst>
                            <p:childTnLst>
                              <p:par>
                                <p:cTn id="1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00"/>
                            </p:stCondLst>
                            <p:childTnLst>
                              <p:par>
                                <p:cTn id="1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"/>
                            </p:stCondLst>
                            <p:childTnLst>
                              <p:par>
                                <p:cTn id="1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32" grpId="0"/>
      <p:bldP spid="6" grpId="0" animBg="1"/>
      <p:bldP spid="7" grpId="0"/>
      <p:bldP spid="136" grpId="0" animBg="1"/>
      <p:bldP spid="144" grpId="0"/>
      <p:bldP spid="148" grpId="0"/>
      <p:bldP spid="153" grpId="0"/>
      <p:bldP spid="154" grpId="0"/>
      <p:bldP spid="155" grpId="0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/>
      <p:bldP spid="163" grpId="0"/>
      <p:bldP spid="164" grpId="0"/>
      <p:bldP spid="165" grpId="0"/>
      <p:bldP spid="39" grpId="0" animBg="1"/>
      <p:bldP spid="39" grpId="1" animBg="1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72" name="ZoneTexte 71"/>
          <p:cNvSpPr txBox="1"/>
          <p:nvPr/>
        </p:nvSpPr>
        <p:spPr>
          <a:xfrm rot="16200000">
            <a:off x="-874030" y="3383311"/>
            <a:ext cx="25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PROTOCOL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44554" y="29423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28523" y="4235507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2809453" y="30019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33801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33781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33781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40331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Image 6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40541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40244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36429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34198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3391361"/>
            <a:ext cx="445671" cy="28800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38467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34957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34393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38625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40534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39814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4053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39878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41226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34780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34300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33340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3862564"/>
            <a:ext cx="357429" cy="287999"/>
          </a:xfrm>
          <a:prstGeom prst="rect">
            <a:avLst/>
          </a:prstGeom>
        </p:spPr>
      </p:pic>
      <p:sp>
        <p:nvSpPr>
          <p:cNvPr id="81" name="Signalisation droite 80"/>
          <p:cNvSpPr/>
          <p:nvPr/>
        </p:nvSpPr>
        <p:spPr>
          <a:xfrm rot="8144725" flipV="1">
            <a:off x="3090900" y="41290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Signalisation droite 81"/>
          <p:cNvSpPr/>
          <p:nvPr/>
        </p:nvSpPr>
        <p:spPr>
          <a:xfrm rot="18944725" flipV="1">
            <a:off x="3004774" y="38087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40297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6260092" y="40181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8393376" y="4394037"/>
            <a:ext cx="733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cs typeface="Times New Roman"/>
              </a:rPr>
              <a:t>6 weeks</a:t>
            </a:r>
            <a:endParaRPr lang="en-GB" sz="1200" dirty="0">
              <a:cs typeface="Times New Roman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569135" y="5204433"/>
            <a:ext cx="5571886" cy="791993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1" name="Connecteur droit avec flèche 100"/>
          <p:cNvCxnSpPr/>
          <p:nvPr/>
        </p:nvCxnSpPr>
        <p:spPr>
          <a:xfrm flipV="1">
            <a:off x="1588473" y="5991620"/>
            <a:ext cx="5674092" cy="4154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riangle rectangle 102"/>
          <p:cNvSpPr>
            <a:spLocks noChangeAspect="1"/>
          </p:cNvSpPr>
          <p:nvPr/>
        </p:nvSpPr>
        <p:spPr>
          <a:xfrm rot="13548151">
            <a:off x="7190564" y="592153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7" name="Connecteur droit avec flèche 106"/>
          <p:cNvCxnSpPr/>
          <p:nvPr/>
        </p:nvCxnSpPr>
        <p:spPr>
          <a:xfrm rot="5400000">
            <a:off x="3911962" y="5600431"/>
            <a:ext cx="791995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rot="5400000">
            <a:off x="6735444" y="5600431"/>
            <a:ext cx="791995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4374716" y="5243660"/>
            <a:ext cx="971996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ZoneTexte 116"/>
          <p:cNvSpPr txBox="1"/>
          <p:nvPr/>
        </p:nvSpPr>
        <p:spPr>
          <a:xfrm>
            <a:off x="4268221" y="5187319"/>
            <a:ext cx="11159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20km Time-Trial</a:t>
            </a:r>
            <a:endParaRPr lang="fr-FR" sz="1050" dirty="0">
              <a:cs typeface="Times New Roman"/>
            </a:endParaRPr>
          </a:p>
        </p:txBody>
      </p:sp>
      <p:pic>
        <p:nvPicPr>
          <p:cNvPr id="125" name="Image 124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697" y="4504050"/>
            <a:ext cx="749075" cy="630436"/>
          </a:xfrm>
          <a:prstGeom prst="rect">
            <a:avLst/>
          </a:prstGeom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845" y="4728614"/>
            <a:ext cx="457610" cy="375343"/>
          </a:xfrm>
          <a:prstGeom prst="rect">
            <a:avLst/>
          </a:prstGeom>
        </p:spPr>
      </p:pic>
      <p:pic>
        <p:nvPicPr>
          <p:cNvPr id="127" name="Image 126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6429" y1="36496" x2="87857" y2="51825"/>
                        <a14:foregroundMark x1="84286" y1="59854" x2="55000" y2="94161"/>
                        <a14:foregroundMark x1="50000" y1="91971" x2="20714" y2="81022"/>
                        <a14:foregroundMark x1="3571" y1="62044" x2="17143" y2="77372"/>
                        <a14:foregroundMark x1="52857" y1="9489" x2="37857" y2="25547"/>
                        <a14:foregroundMark x1="35714" y1="26277" x2="2857" y2="60584"/>
                        <a14:foregroundMark x1="87143" y1="18248" x2="87143" y2="21168"/>
                        <a14:foregroundMark x1="87857" y1="25547" x2="82143" y2="35036"/>
                        <a14:foregroundMark x1="81429" y1="10219" x2="68571" y2="4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379" y="4660874"/>
            <a:ext cx="550072" cy="538285"/>
          </a:xfrm>
          <a:prstGeom prst="rect">
            <a:avLst/>
          </a:prstGeom>
        </p:spPr>
      </p:pic>
      <p:pic>
        <p:nvPicPr>
          <p:cNvPr id="128" name="Image 12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002" y="4526116"/>
            <a:ext cx="650651" cy="718951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904" y="4798776"/>
            <a:ext cx="134400" cy="359997"/>
          </a:xfrm>
          <a:prstGeom prst="roundRect">
            <a:avLst>
              <a:gd name="adj" fmla="val 195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866" y="4798776"/>
            <a:ext cx="137383" cy="361108"/>
          </a:xfrm>
          <a:prstGeom prst="roundRect">
            <a:avLst>
              <a:gd name="adj" fmla="val 185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1" name="ZoneTexte 130"/>
          <p:cNvSpPr txBox="1"/>
          <p:nvPr/>
        </p:nvSpPr>
        <p:spPr>
          <a:xfrm>
            <a:off x="2536336" y="4543134"/>
            <a:ext cx="774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Motivation</a:t>
            </a:r>
          </a:p>
          <a:p>
            <a:pPr algn="ctr"/>
            <a:r>
              <a:rPr lang="en-GB" sz="1000" dirty="0" smtClean="0">
                <a:cs typeface="Times New Roman"/>
              </a:rPr>
              <a:t>Fatigue</a:t>
            </a:r>
          </a:p>
          <a:p>
            <a:pPr algn="ctr"/>
            <a:r>
              <a:rPr lang="en-GB" sz="1000" dirty="0" smtClean="0">
                <a:cs typeface="Times New Roman"/>
              </a:rPr>
              <a:t>DOMS</a:t>
            </a:r>
          </a:p>
        </p:txBody>
      </p:sp>
      <p:pic>
        <p:nvPicPr>
          <p:cNvPr id="135" name="Image 134"/>
          <p:cNvPicPr>
            <a:picLocks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255" y="5506114"/>
            <a:ext cx="253975" cy="48009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511" y="5496842"/>
            <a:ext cx="525089" cy="514416"/>
          </a:xfrm>
          <a:prstGeom prst="rect">
            <a:avLst/>
          </a:prstGeom>
        </p:spPr>
      </p:pic>
      <p:sp>
        <p:nvSpPr>
          <p:cNvPr id="137" name="ZoneTexte 136"/>
          <p:cNvSpPr txBox="1"/>
          <p:nvPr/>
        </p:nvSpPr>
        <p:spPr>
          <a:xfrm>
            <a:off x="4567329" y="4547367"/>
            <a:ext cx="971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Tskin      Tcore</a:t>
            </a:r>
          </a:p>
        </p:txBody>
      </p:sp>
      <p:sp>
        <p:nvSpPr>
          <p:cNvPr id="138" name="ZoneTexte 137"/>
          <p:cNvSpPr txBox="1"/>
          <p:nvPr/>
        </p:nvSpPr>
        <p:spPr>
          <a:xfrm>
            <a:off x="5469961" y="4538117"/>
            <a:ext cx="6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Sweat loss</a:t>
            </a:r>
          </a:p>
        </p:txBody>
      </p:sp>
      <p:sp>
        <p:nvSpPr>
          <p:cNvPr id="139" name="ZoneTexte 138"/>
          <p:cNvSpPr txBox="1"/>
          <p:nvPr/>
        </p:nvSpPr>
        <p:spPr>
          <a:xfrm>
            <a:off x="6459537" y="4530015"/>
            <a:ext cx="724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Heart rate</a:t>
            </a:r>
          </a:p>
        </p:txBody>
      </p:sp>
      <p:sp>
        <p:nvSpPr>
          <p:cNvPr id="140" name="ZoneTexte 139"/>
          <p:cNvSpPr txBox="1"/>
          <p:nvPr/>
        </p:nvSpPr>
        <p:spPr>
          <a:xfrm>
            <a:off x="4830235" y="5682992"/>
            <a:ext cx="386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Fan</a:t>
            </a:r>
            <a:endParaRPr lang="fr-FR" sz="1100" dirty="0">
              <a:cs typeface="Times New Roman"/>
            </a:endParaRPr>
          </a:p>
        </p:txBody>
      </p:sp>
      <p:sp>
        <p:nvSpPr>
          <p:cNvPr id="141" name="ZoneTexte 140"/>
          <p:cNvSpPr txBox="1"/>
          <p:nvPr/>
        </p:nvSpPr>
        <p:spPr>
          <a:xfrm>
            <a:off x="5314371" y="5683808"/>
            <a:ext cx="1007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>
                <a:cs typeface="Times New Roman"/>
              </a:rPr>
              <a:t>Ad libitum</a:t>
            </a:r>
            <a:endParaRPr lang="en-GB" sz="1100" i="1" dirty="0">
              <a:cs typeface="Times New Roman"/>
            </a:endParaRPr>
          </a:p>
        </p:txBody>
      </p:sp>
      <p:pic>
        <p:nvPicPr>
          <p:cNvPr id="142" name="Image 141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452" y="5317647"/>
            <a:ext cx="560484" cy="362194"/>
          </a:xfrm>
          <a:prstGeom prst="rect">
            <a:avLst/>
          </a:prstGeom>
        </p:spPr>
      </p:pic>
      <p:sp>
        <p:nvSpPr>
          <p:cNvPr id="143" name="ZoneTexte 142"/>
          <p:cNvSpPr txBox="1"/>
          <p:nvPr/>
        </p:nvSpPr>
        <p:spPr>
          <a:xfrm>
            <a:off x="6427785" y="5320545"/>
            <a:ext cx="71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cs typeface="Times New Roman"/>
              </a:rPr>
              <a:t>Distance only</a:t>
            </a:r>
            <a:endParaRPr lang="en-GB" sz="1100" dirty="0">
              <a:cs typeface="Times New Roman"/>
            </a:endParaRPr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42954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9" name="Image 148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9468" y="1002467"/>
            <a:ext cx="1009806" cy="16436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71" y="1016690"/>
            <a:ext cx="1439830" cy="1680210"/>
          </a:xfrm>
          <a:prstGeom prst="rect">
            <a:avLst/>
          </a:prstGeom>
        </p:spPr>
      </p:pic>
      <p:sp>
        <p:nvSpPr>
          <p:cNvPr id="150" name="ZoneTexte 149"/>
          <p:cNvSpPr txBox="1"/>
          <p:nvPr/>
        </p:nvSpPr>
        <p:spPr>
          <a:xfrm>
            <a:off x="1336310" y="1373805"/>
            <a:ext cx="106032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13 triathletes</a:t>
            </a:r>
          </a:p>
          <a:p>
            <a:pPr algn="ctr"/>
            <a:endParaRPr lang="en-GB" sz="500" dirty="0" smtClean="0">
              <a:cs typeface="Times New Roman"/>
            </a:endParaRPr>
          </a:p>
          <a:p>
            <a:pPr algn="ctr"/>
            <a:r>
              <a:rPr lang="en-GB" sz="1000" dirty="0"/>
              <a:t>31 ± 4 </a:t>
            </a:r>
            <a:r>
              <a:rPr lang="en-GB" sz="1000" dirty="0" smtClean="0"/>
              <a:t>y</a:t>
            </a:r>
          </a:p>
          <a:p>
            <a:pPr algn="ctr"/>
            <a:r>
              <a:rPr lang="fr-FR" sz="500" dirty="0" smtClean="0"/>
              <a:t> </a:t>
            </a:r>
            <a:endParaRPr lang="en-GB" sz="500" dirty="0" smtClean="0">
              <a:cs typeface="Times New Roman"/>
            </a:endParaRPr>
          </a:p>
          <a:p>
            <a:pPr algn="ctr"/>
            <a:r>
              <a:rPr lang="en-US" sz="1000" dirty="0"/>
              <a:t>64.9 ± 6.9 ml·kg</a:t>
            </a:r>
            <a:r>
              <a:rPr lang="en-US" sz="1000" baseline="30000" dirty="0"/>
              <a:t>-1</a:t>
            </a:r>
            <a:r>
              <a:rPr lang="en-US" sz="1000" dirty="0"/>
              <a:t>·min</a:t>
            </a:r>
            <a:r>
              <a:rPr lang="en-US" sz="1000" baseline="30000" dirty="0"/>
              <a:t>-1</a:t>
            </a:r>
            <a:r>
              <a:rPr lang="fr-FR" sz="1000" dirty="0"/>
              <a:t> </a:t>
            </a:r>
            <a:endParaRPr lang="fr-FR" sz="1000" dirty="0" smtClean="0"/>
          </a:p>
          <a:p>
            <a:pPr algn="ctr"/>
            <a:endParaRPr lang="fr-FR" sz="500" dirty="0" smtClean="0"/>
          </a:p>
          <a:p>
            <a:pPr algn="ctr"/>
            <a:r>
              <a:rPr lang="fr-FR" sz="1000" dirty="0" smtClean="0">
                <a:cs typeface="Times New Roman"/>
              </a:rPr>
              <a:t>MAP 406 </a:t>
            </a:r>
            <a:r>
              <a:rPr lang="en-US" sz="1000" dirty="0" smtClean="0"/>
              <a:t>±</a:t>
            </a:r>
            <a:r>
              <a:rPr lang="fr-FR" sz="1000" dirty="0" smtClean="0">
                <a:cs typeface="Times New Roman"/>
              </a:rPr>
              <a:t> 34 W</a:t>
            </a:r>
            <a:endParaRPr lang="en-GB" sz="1000" dirty="0" smtClean="0">
              <a:cs typeface="Times New Roman"/>
            </a:endParaRPr>
          </a:p>
        </p:txBody>
      </p:sp>
      <p:cxnSp>
        <p:nvCxnSpPr>
          <p:cNvPr id="157" name="Connecteur droit 156"/>
          <p:cNvCxnSpPr/>
          <p:nvPr/>
        </p:nvCxnSpPr>
        <p:spPr>
          <a:xfrm>
            <a:off x="2535691" y="4312472"/>
            <a:ext cx="645" cy="822014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157"/>
          <p:cNvCxnSpPr/>
          <p:nvPr/>
        </p:nvCxnSpPr>
        <p:spPr>
          <a:xfrm>
            <a:off x="1467128" y="2696900"/>
            <a:ext cx="645" cy="681262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5664">
            <a:off x="-14281" y="2686365"/>
            <a:ext cx="2850264" cy="2172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Forme libre 43"/>
          <p:cNvSpPr/>
          <p:nvPr/>
        </p:nvSpPr>
        <p:spPr>
          <a:xfrm>
            <a:off x="4305300" y="5314950"/>
            <a:ext cx="2832100" cy="571500"/>
          </a:xfrm>
          <a:custGeom>
            <a:avLst/>
            <a:gdLst>
              <a:gd name="connsiteX0" fmla="*/ 0 w 2832100"/>
              <a:gd name="connsiteY0" fmla="*/ 133350 h 571500"/>
              <a:gd name="connsiteX1" fmla="*/ 63500 w 2832100"/>
              <a:gd name="connsiteY1" fmla="*/ 127000 h 571500"/>
              <a:gd name="connsiteX2" fmla="*/ 82550 w 2832100"/>
              <a:gd name="connsiteY2" fmla="*/ 114300 h 571500"/>
              <a:gd name="connsiteX3" fmla="*/ 133350 w 2832100"/>
              <a:gd name="connsiteY3" fmla="*/ 107950 h 571500"/>
              <a:gd name="connsiteX4" fmla="*/ 228600 w 2832100"/>
              <a:gd name="connsiteY4" fmla="*/ 114300 h 571500"/>
              <a:gd name="connsiteX5" fmla="*/ 241300 w 2832100"/>
              <a:gd name="connsiteY5" fmla="*/ 152400 h 571500"/>
              <a:gd name="connsiteX6" fmla="*/ 273050 w 2832100"/>
              <a:gd name="connsiteY6" fmla="*/ 158750 h 571500"/>
              <a:gd name="connsiteX7" fmla="*/ 361950 w 2832100"/>
              <a:gd name="connsiteY7" fmla="*/ 152400 h 571500"/>
              <a:gd name="connsiteX8" fmla="*/ 400050 w 2832100"/>
              <a:gd name="connsiteY8" fmla="*/ 127000 h 571500"/>
              <a:gd name="connsiteX9" fmla="*/ 495300 w 2832100"/>
              <a:gd name="connsiteY9" fmla="*/ 139700 h 571500"/>
              <a:gd name="connsiteX10" fmla="*/ 514350 w 2832100"/>
              <a:gd name="connsiteY10" fmla="*/ 146050 h 571500"/>
              <a:gd name="connsiteX11" fmla="*/ 533400 w 2832100"/>
              <a:gd name="connsiteY11" fmla="*/ 158750 h 571500"/>
              <a:gd name="connsiteX12" fmla="*/ 571500 w 2832100"/>
              <a:gd name="connsiteY12" fmla="*/ 171450 h 571500"/>
              <a:gd name="connsiteX13" fmla="*/ 698500 w 2832100"/>
              <a:gd name="connsiteY13" fmla="*/ 165100 h 571500"/>
              <a:gd name="connsiteX14" fmla="*/ 717550 w 2832100"/>
              <a:gd name="connsiteY14" fmla="*/ 158750 h 571500"/>
              <a:gd name="connsiteX15" fmla="*/ 768350 w 2832100"/>
              <a:gd name="connsiteY15" fmla="*/ 146050 h 571500"/>
              <a:gd name="connsiteX16" fmla="*/ 806450 w 2832100"/>
              <a:gd name="connsiteY16" fmla="*/ 127000 h 571500"/>
              <a:gd name="connsiteX17" fmla="*/ 990600 w 2832100"/>
              <a:gd name="connsiteY17" fmla="*/ 127000 h 571500"/>
              <a:gd name="connsiteX18" fmla="*/ 1009650 w 2832100"/>
              <a:gd name="connsiteY18" fmla="*/ 114300 h 571500"/>
              <a:gd name="connsiteX19" fmla="*/ 1035050 w 2832100"/>
              <a:gd name="connsiteY19" fmla="*/ 101600 h 571500"/>
              <a:gd name="connsiteX20" fmla="*/ 1047750 w 2832100"/>
              <a:gd name="connsiteY20" fmla="*/ 82550 h 571500"/>
              <a:gd name="connsiteX21" fmla="*/ 1085850 w 2832100"/>
              <a:gd name="connsiteY21" fmla="*/ 69850 h 571500"/>
              <a:gd name="connsiteX22" fmla="*/ 1123950 w 2832100"/>
              <a:gd name="connsiteY22" fmla="*/ 76200 h 571500"/>
              <a:gd name="connsiteX23" fmla="*/ 1143000 w 2832100"/>
              <a:gd name="connsiteY23" fmla="*/ 82550 h 571500"/>
              <a:gd name="connsiteX24" fmla="*/ 1168400 w 2832100"/>
              <a:gd name="connsiteY24" fmla="*/ 120650 h 571500"/>
              <a:gd name="connsiteX25" fmla="*/ 1206500 w 2832100"/>
              <a:gd name="connsiteY25" fmla="*/ 139700 h 571500"/>
              <a:gd name="connsiteX26" fmla="*/ 1231900 w 2832100"/>
              <a:gd name="connsiteY26" fmla="*/ 165100 h 571500"/>
              <a:gd name="connsiteX27" fmla="*/ 1282700 w 2832100"/>
              <a:gd name="connsiteY27" fmla="*/ 209550 h 571500"/>
              <a:gd name="connsiteX28" fmla="*/ 1409700 w 2832100"/>
              <a:gd name="connsiteY28" fmla="*/ 222250 h 571500"/>
              <a:gd name="connsiteX29" fmla="*/ 1428750 w 2832100"/>
              <a:gd name="connsiteY29" fmla="*/ 228600 h 571500"/>
              <a:gd name="connsiteX30" fmla="*/ 1466850 w 2832100"/>
              <a:gd name="connsiteY30" fmla="*/ 260350 h 571500"/>
              <a:gd name="connsiteX31" fmla="*/ 1524000 w 2832100"/>
              <a:gd name="connsiteY31" fmla="*/ 279400 h 571500"/>
              <a:gd name="connsiteX32" fmla="*/ 1536700 w 2832100"/>
              <a:gd name="connsiteY32" fmla="*/ 298450 h 571500"/>
              <a:gd name="connsiteX33" fmla="*/ 1600200 w 2832100"/>
              <a:gd name="connsiteY33" fmla="*/ 298450 h 571500"/>
              <a:gd name="connsiteX34" fmla="*/ 1644650 w 2832100"/>
              <a:gd name="connsiteY34" fmla="*/ 311150 h 571500"/>
              <a:gd name="connsiteX35" fmla="*/ 1689100 w 2832100"/>
              <a:gd name="connsiteY35" fmla="*/ 323850 h 571500"/>
              <a:gd name="connsiteX36" fmla="*/ 1701800 w 2832100"/>
              <a:gd name="connsiteY36" fmla="*/ 342900 h 571500"/>
              <a:gd name="connsiteX37" fmla="*/ 1739900 w 2832100"/>
              <a:gd name="connsiteY37" fmla="*/ 368300 h 571500"/>
              <a:gd name="connsiteX38" fmla="*/ 1758950 w 2832100"/>
              <a:gd name="connsiteY38" fmla="*/ 381000 h 571500"/>
              <a:gd name="connsiteX39" fmla="*/ 1778000 w 2832100"/>
              <a:gd name="connsiteY39" fmla="*/ 400050 h 571500"/>
              <a:gd name="connsiteX40" fmla="*/ 1797050 w 2832100"/>
              <a:gd name="connsiteY40" fmla="*/ 425450 h 571500"/>
              <a:gd name="connsiteX41" fmla="*/ 1816100 w 2832100"/>
              <a:gd name="connsiteY41" fmla="*/ 431800 h 571500"/>
              <a:gd name="connsiteX42" fmla="*/ 1911350 w 2832100"/>
              <a:gd name="connsiteY42" fmla="*/ 425450 h 571500"/>
              <a:gd name="connsiteX43" fmla="*/ 1962150 w 2832100"/>
              <a:gd name="connsiteY43" fmla="*/ 419100 h 571500"/>
              <a:gd name="connsiteX44" fmla="*/ 1981200 w 2832100"/>
              <a:gd name="connsiteY44" fmla="*/ 381000 h 571500"/>
              <a:gd name="connsiteX45" fmla="*/ 2000250 w 2832100"/>
              <a:gd name="connsiteY45" fmla="*/ 374650 h 571500"/>
              <a:gd name="connsiteX46" fmla="*/ 2025650 w 2832100"/>
              <a:gd name="connsiteY46" fmla="*/ 381000 h 571500"/>
              <a:gd name="connsiteX47" fmla="*/ 2063750 w 2832100"/>
              <a:gd name="connsiteY47" fmla="*/ 419100 h 571500"/>
              <a:gd name="connsiteX48" fmla="*/ 2070100 w 2832100"/>
              <a:gd name="connsiteY48" fmla="*/ 438150 h 571500"/>
              <a:gd name="connsiteX49" fmla="*/ 2108200 w 2832100"/>
              <a:gd name="connsiteY49" fmla="*/ 457200 h 571500"/>
              <a:gd name="connsiteX50" fmla="*/ 2139950 w 2832100"/>
              <a:gd name="connsiteY50" fmla="*/ 501650 h 571500"/>
              <a:gd name="connsiteX51" fmla="*/ 2171700 w 2832100"/>
              <a:gd name="connsiteY51" fmla="*/ 533400 h 571500"/>
              <a:gd name="connsiteX52" fmla="*/ 2298700 w 2832100"/>
              <a:gd name="connsiteY52" fmla="*/ 539750 h 571500"/>
              <a:gd name="connsiteX53" fmla="*/ 2336800 w 2832100"/>
              <a:gd name="connsiteY53" fmla="*/ 546100 h 571500"/>
              <a:gd name="connsiteX54" fmla="*/ 2374900 w 2832100"/>
              <a:gd name="connsiteY54" fmla="*/ 571500 h 571500"/>
              <a:gd name="connsiteX55" fmla="*/ 2470150 w 2832100"/>
              <a:gd name="connsiteY55" fmla="*/ 565150 h 571500"/>
              <a:gd name="connsiteX56" fmla="*/ 2508250 w 2832100"/>
              <a:gd name="connsiteY56" fmla="*/ 539750 h 571500"/>
              <a:gd name="connsiteX57" fmla="*/ 2546350 w 2832100"/>
              <a:gd name="connsiteY57" fmla="*/ 527050 h 571500"/>
              <a:gd name="connsiteX58" fmla="*/ 2578100 w 2832100"/>
              <a:gd name="connsiteY58" fmla="*/ 501650 h 571500"/>
              <a:gd name="connsiteX59" fmla="*/ 2597150 w 2832100"/>
              <a:gd name="connsiteY59" fmla="*/ 488950 h 571500"/>
              <a:gd name="connsiteX60" fmla="*/ 2635250 w 2832100"/>
              <a:gd name="connsiteY60" fmla="*/ 476250 h 571500"/>
              <a:gd name="connsiteX61" fmla="*/ 2641600 w 2832100"/>
              <a:gd name="connsiteY61" fmla="*/ 457200 h 571500"/>
              <a:gd name="connsiteX62" fmla="*/ 2679700 w 2832100"/>
              <a:gd name="connsiteY62" fmla="*/ 438150 h 571500"/>
              <a:gd name="connsiteX63" fmla="*/ 2698750 w 2832100"/>
              <a:gd name="connsiteY63" fmla="*/ 425450 h 571500"/>
              <a:gd name="connsiteX64" fmla="*/ 2730500 w 2832100"/>
              <a:gd name="connsiteY64" fmla="*/ 400050 h 571500"/>
              <a:gd name="connsiteX65" fmla="*/ 2743200 w 2832100"/>
              <a:gd name="connsiteY65" fmla="*/ 381000 h 571500"/>
              <a:gd name="connsiteX66" fmla="*/ 2762250 w 2832100"/>
              <a:gd name="connsiteY66" fmla="*/ 368300 h 571500"/>
              <a:gd name="connsiteX67" fmla="*/ 2768600 w 2832100"/>
              <a:gd name="connsiteY67" fmla="*/ 254000 h 571500"/>
              <a:gd name="connsiteX68" fmla="*/ 2781300 w 2832100"/>
              <a:gd name="connsiteY68" fmla="*/ 234950 h 571500"/>
              <a:gd name="connsiteX69" fmla="*/ 2787650 w 2832100"/>
              <a:gd name="connsiteY69" fmla="*/ 158750 h 571500"/>
              <a:gd name="connsiteX70" fmla="*/ 2800350 w 2832100"/>
              <a:gd name="connsiteY70" fmla="*/ 76200 h 571500"/>
              <a:gd name="connsiteX71" fmla="*/ 2806700 w 2832100"/>
              <a:gd name="connsiteY71" fmla="*/ 57150 h 571500"/>
              <a:gd name="connsiteX72" fmla="*/ 2819400 w 2832100"/>
              <a:gd name="connsiteY72" fmla="*/ 6350 h 571500"/>
              <a:gd name="connsiteX73" fmla="*/ 2832100 w 2832100"/>
              <a:gd name="connsiteY7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832100" h="571500">
                <a:moveTo>
                  <a:pt x="0" y="133350"/>
                </a:moveTo>
                <a:cubicBezTo>
                  <a:pt x="21167" y="131233"/>
                  <a:pt x="42773" y="131783"/>
                  <a:pt x="63500" y="127000"/>
                </a:cubicBezTo>
                <a:cubicBezTo>
                  <a:pt x="70936" y="125284"/>
                  <a:pt x="75187" y="116308"/>
                  <a:pt x="82550" y="114300"/>
                </a:cubicBezTo>
                <a:cubicBezTo>
                  <a:pt x="99014" y="109810"/>
                  <a:pt x="116417" y="110067"/>
                  <a:pt x="133350" y="107950"/>
                </a:cubicBezTo>
                <a:cubicBezTo>
                  <a:pt x="165100" y="110067"/>
                  <a:pt x="199176" y="102184"/>
                  <a:pt x="228600" y="114300"/>
                </a:cubicBezTo>
                <a:cubicBezTo>
                  <a:pt x="240979" y="119397"/>
                  <a:pt x="228173" y="149775"/>
                  <a:pt x="241300" y="152400"/>
                </a:cubicBezTo>
                <a:lnTo>
                  <a:pt x="273050" y="158750"/>
                </a:lnTo>
                <a:cubicBezTo>
                  <a:pt x="302683" y="156633"/>
                  <a:pt x="333128" y="159605"/>
                  <a:pt x="361950" y="152400"/>
                </a:cubicBezTo>
                <a:cubicBezTo>
                  <a:pt x="376758" y="148698"/>
                  <a:pt x="400050" y="127000"/>
                  <a:pt x="400050" y="127000"/>
                </a:cubicBezTo>
                <a:cubicBezTo>
                  <a:pt x="454977" y="131993"/>
                  <a:pt x="456034" y="128481"/>
                  <a:pt x="495300" y="139700"/>
                </a:cubicBezTo>
                <a:cubicBezTo>
                  <a:pt x="501736" y="141539"/>
                  <a:pt x="508363" y="143057"/>
                  <a:pt x="514350" y="146050"/>
                </a:cubicBezTo>
                <a:cubicBezTo>
                  <a:pt x="521176" y="149463"/>
                  <a:pt x="526426" y="155650"/>
                  <a:pt x="533400" y="158750"/>
                </a:cubicBezTo>
                <a:cubicBezTo>
                  <a:pt x="545633" y="164187"/>
                  <a:pt x="571500" y="171450"/>
                  <a:pt x="571500" y="171450"/>
                </a:cubicBezTo>
                <a:cubicBezTo>
                  <a:pt x="613833" y="169333"/>
                  <a:pt x="656273" y="168772"/>
                  <a:pt x="698500" y="165100"/>
                </a:cubicBezTo>
                <a:cubicBezTo>
                  <a:pt x="705168" y="164520"/>
                  <a:pt x="711056" y="160373"/>
                  <a:pt x="717550" y="158750"/>
                </a:cubicBezTo>
                <a:cubicBezTo>
                  <a:pt x="732041" y="155127"/>
                  <a:pt x="753835" y="153308"/>
                  <a:pt x="768350" y="146050"/>
                </a:cubicBezTo>
                <a:cubicBezTo>
                  <a:pt x="817589" y="121431"/>
                  <a:pt x="758567" y="142961"/>
                  <a:pt x="806450" y="127000"/>
                </a:cubicBezTo>
                <a:cubicBezTo>
                  <a:pt x="881713" y="133272"/>
                  <a:pt x="909331" y="139190"/>
                  <a:pt x="990600" y="127000"/>
                </a:cubicBezTo>
                <a:cubicBezTo>
                  <a:pt x="998147" y="125868"/>
                  <a:pt x="1003024" y="118086"/>
                  <a:pt x="1009650" y="114300"/>
                </a:cubicBezTo>
                <a:cubicBezTo>
                  <a:pt x="1017869" y="109604"/>
                  <a:pt x="1026583" y="105833"/>
                  <a:pt x="1035050" y="101600"/>
                </a:cubicBezTo>
                <a:cubicBezTo>
                  <a:pt x="1039283" y="95250"/>
                  <a:pt x="1041278" y="86595"/>
                  <a:pt x="1047750" y="82550"/>
                </a:cubicBezTo>
                <a:cubicBezTo>
                  <a:pt x="1059102" y="75455"/>
                  <a:pt x="1085850" y="69850"/>
                  <a:pt x="1085850" y="69850"/>
                </a:cubicBezTo>
                <a:cubicBezTo>
                  <a:pt x="1098550" y="71967"/>
                  <a:pt x="1111381" y="73407"/>
                  <a:pt x="1123950" y="76200"/>
                </a:cubicBezTo>
                <a:cubicBezTo>
                  <a:pt x="1130484" y="77652"/>
                  <a:pt x="1138267" y="77817"/>
                  <a:pt x="1143000" y="82550"/>
                </a:cubicBezTo>
                <a:cubicBezTo>
                  <a:pt x="1189602" y="129152"/>
                  <a:pt x="1094423" y="71332"/>
                  <a:pt x="1168400" y="120650"/>
                </a:cubicBezTo>
                <a:cubicBezTo>
                  <a:pt x="1219105" y="154453"/>
                  <a:pt x="1154043" y="94737"/>
                  <a:pt x="1206500" y="139700"/>
                </a:cubicBezTo>
                <a:cubicBezTo>
                  <a:pt x="1215591" y="147492"/>
                  <a:pt x="1224108" y="156009"/>
                  <a:pt x="1231900" y="165100"/>
                </a:cubicBezTo>
                <a:cubicBezTo>
                  <a:pt x="1249010" y="185061"/>
                  <a:pt x="1246364" y="203494"/>
                  <a:pt x="1282700" y="209550"/>
                </a:cubicBezTo>
                <a:cubicBezTo>
                  <a:pt x="1350105" y="220784"/>
                  <a:pt x="1307958" y="214983"/>
                  <a:pt x="1409700" y="222250"/>
                </a:cubicBezTo>
                <a:cubicBezTo>
                  <a:pt x="1416050" y="224367"/>
                  <a:pt x="1423181" y="224887"/>
                  <a:pt x="1428750" y="228600"/>
                </a:cubicBezTo>
                <a:cubicBezTo>
                  <a:pt x="1507551" y="281134"/>
                  <a:pt x="1394136" y="218799"/>
                  <a:pt x="1466850" y="260350"/>
                </a:cubicBezTo>
                <a:cubicBezTo>
                  <a:pt x="1495162" y="276529"/>
                  <a:pt x="1490654" y="272731"/>
                  <a:pt x="1524000" y="279400"/>
                </a:cubicBezTo>
                <a:cubicBezTo>
                  <a:pt x="1528233" y="285750"/>
                  <a:pt x="1530741" y="293682"/>
                  <a:pt x="1536700" y="298450"/>
                </a:cubicBezTo>
                <a:cubicBezTo>
                  <a:pt x="1553492" y="311884"/>
                  <a:pt x="1585922" y="300490"/>
                  <a:pt x="1600200" y="298450"/>
                </a:cubicBezTo>
                <a:cubicBezTo>
                  <a:pt x="1679605" y="318301"/>
                  <a:pt x="1580881" y="292930"/>
                  <a:pt x="1644650" y="311150"/>
                </a:cubicBezTo>
                <a:cubicBezTo>
                  <a:pt x="1700464" y="327097"/>
                  <a:pt x="1643425" y="308625"/>
                  <a:pt x="1689100" y="323850"/>
                </a:cubicBezTo>
                <a:cubicBezTo>
                  <a:pt x="1693333" y="330200"/>
                  <a:pt x="1696057" y="337874"/>
                  <a:pt x="1701800" y="342900"/>
                </a:cubicBezTo>
                <a:cubicBezTo>
                  <a:pt x="1713287" y="352951"/>
                  <a:pt x="1727200" y="359833"/>
                  <a:pt x="1739900" y="368300"/>
                </a:cubicBezTo>
                <a:cubicBezTo>
                  <a:pt x="1746250" y="372533"/>
                  <a:pt x="1753554" y="375604"/>
                  <a:pt x="1758950" y="381000"/>
                </a:cubicBezTo>
                <a:cubicBezTo>
                  <a:pt x="1765300" y="387350"/>
                  <a:pt x="1772156" y="393232"/>
                  <a:pt x="1778000" y="400050"/>
                </a:cubicBezTo>
                <a:cubicBezTo>
                  <a:pt x="1784888" y="408085"/>
                  <a:pt x="1788920" y="418675"/>
                  <a:pt x="1797050" y="425450"/>
                </a:cubicBezTo>
                <a:cubicBezTo>
                  <a:pt x="1802192" y="429735"/>
                  <a:pt x="1809750" y="429683"/>
                  <a:pt x="1816100" y="431800"/>
                </a:cubicBezTo>
                <a:cubicBezTo>
                  <a:pt x="1847850" y="429683"/>
                  <a:pt x="1879649" y="428207"/>
                  <a:pt x="1911350" y="425450"/>
                </a:cubicBezTo>
                <a:cubicBezTo>
                  <a:pt x="1928351" y="423972"/>
                  <a:pt x="1946305" y="425438"/>
                  <a:pt x="1962150" y="419100"/>
                </a:cubicBezTo>
                <a:cubicBezTo>
                  <a:pt x="1981779" y="411249"/>
                  <a:pt x="1969616" y="392584"/>
                  <a:pt x="1981200" y="381000"/>
                </a:cubicBezTo>
                <a:cubicBezTo>
                  <a:pt x="1985933" y="376267"/>
                  <a:pt x="1993900" y="376767"/>
                  <a:pt x="2000250" y="374650"/>
                </a:cubicBezTo>
                <a:cubicBezTo>
                  <a:pt x="2008717" y="376767"/>
                  <a:pt x="2019024" y="375320"/>
                  <a:pt x="2025650" y="381000"/>
                </a:cubicBezTo>
                <a:cubicBezTo>
                  <a:pt x="2082907" y="430077"/>
                  <a:pt x="2014138" y="402563"/>
                  <a:pt x="2063750" y="419100"/>
                </a:cubicBezTo>
                <a:cubicBezTo>
                  <a:pt x="2065867" y="425450"/>
                  <a:pt x="2065919" y="432923"/>
                  <a:pt x="2070100" y="438150"/>
                </a:cubicBezTo>
                <a:cubicBezTo>
                  <a:pt x="2079052" y="449341"/>
                  <a:pt x="2095651" y="453017"/>
                  <a:pt x="2108200" y="457200"/>
                </a:cubicBezTo>
                <a:cubicBezTo>
                  <a:pt x="2138130" y="502095"/>
                  <a:pt x="2100568" y="446516"/>
                  <a:pt x="2139950" y="501650"/>
                </a:cubicBezTo>
                <a:cubicBezTo>
                  <a:pt x="2147489" y="512204"/>
                  <a:pt x="2155695" y="531312"/>
                  <a:pt x="2171700" y="533400"/>
                </a:cubicBezTo>
                <a:cubicBezTo>
                  <a:pt x="2213730" y="538882"/>
                  <a:pt x="2256367" y="537633"/>
                  <a:pt x="2298700" y="539750"/>
                </a:cubicBezTo>
                <a:cubicBezTo>
                  <a:pt x="2311400" y="541867"/>
                  <a:pt x="2324915" y="541148"/>
                  <a:pt x="2336800" y="546100"/>
                </a:cubicBezTo>
                <a:cubicBezTo>
                  <a:pt x="2350889" y="551971"/>
                  <a:pt x="2374900" y="571500"/>
                  <a:pt x="2374900" y="571500"/>
                </a:cubicBezTo>
                <a:cubicBezTo>
                  <a:pt x="2406650" y="569383"/>
                  <a:pt x="2439195" y="572520"/>
                  <a:pt x="2470150" y="565150"/>
                </a:cubicBezTo>
                <a:cubicBezTo>
                  <a:pt x="2484998" y="561615"/>
                  <a:pt x="2493770" y="544577"/>
                  <a:pt x="2508250" y="539750"/>
                </a:cubicBezTo>
                <a:lnTo>
                  <a:pt x="2546350" y="527050"/>
                </a:lnTo>
                <a:cubicBezTo>
                  <a:pt x="2567759" y="494937"/>
                  <a:pt x="2547428" y="516986"/>
                  <a:pt x="2578100" y="501650"/>
                </a:cubicBezTo>
                <a:cubicBezTo>
                  <a:pt x="2584926" y="498237"/>
                  <a:pt x="2590176" y="492050"/>
                  <a:pt x="2597150" y="488950"/>
                </a:cubicBezTo>
                <a:cubicBezTo>
                  <a:pt x="2609383" y="483513"/>
                  <a:pt x="2635250" y="476250"/>
                  <a:pt x="2635250" y="476250"/>
                </a:cubicBezTo>
                <a:cubicBezTo>
                  <a:pt x="2637367" y="469900"/>
                  <a:pt x="2637419" y="462427"/>
                  <a:pt x="2641600" y="457200"/>
                </a:cubicBezTo>
                <a:cubicBezTo>
                  <a:pt x="2653732" y="442035"/>
                  <a:pt x="2664362" y="445819"/>
                  <a:pt x="2679700" y="438150"/>
                </a:cubicBezTo>
                <a:cubicBezTo>
                  <a:pt x="2686526" y="434737"/>
                  <a:pt x="2692400" y="429683"/>
                  <a:pt x="2698750" y="425450"/>
                </a:cubicBezTo>
                <a:cubicBezTo>
                  <a:pt x="2735146" y="370855"/>
                  <a:pt x="2686683" y="435103"/>
                  <a:pt x="2730500" y="400050"/>
                </a:cubicBezTo>
                <a:cubicBezTo>
                  <a:pt x="2736459" y="395282"/>
                  <a:pt x="2737804" y="386396"/>
                  <a:pt x="2743200" y="381000"/>
                </a:cubicBezTo>
                <a:cubicBezTo>
                  <a:pt x="2748596" y="375604"/>
                  <a:pt x="2755900" y="372533"/>
                  <a:pt x="2762250" y="368300"/>
                </a:cubicBezTo>
                <a:cubicBezTo>
                  <a:pt x="2764367" y="330200"/>
                  <a:pt x="2763204" y="291775"/>
                  <a:pt x="2768600" y="254000"/>
                </a:cubicBezTo>
                <a:cubicBezTo>
                  <a:pt x="2769679" y="246445"/>
                  <a:pt x="2779803" y="242434"/>
                  <a:pt x="2781300" y="234950"/>
                </a:cubicBezTo>
                <a:cubicBezTo>
                  <a:pt x="2786299" y="209957"/>
                  <a:pt x="2784982" y="184098"/>
                  <a:pt x="2787650" y="158750"/>
                </a:cubicBezTo>
                <a:cubicBezTo>
                  <a:pt x="2788663" y="149129"/>
                  <a:pt x="2797697" y="88138"/>
                  <a:pt x="2800350" y="76200"/>
                </a:cubicBezTo>
                <a:cubicBezTo>
                  <a:pt x="2801802" y="69666"/>
                  <a:pt x="2805077" y="63644"/>
                  <a:pt x="2806700" y="57150"/>
                </a:cubicBezTo>
                <a:cubicBezTo>
                  <a:pt x="2807397" y="54361"/>
                  <a:pt x="2813957" y="13608"/>
                  <a:pt x="2819400" y="6350"/>
                </a:cubicBezTo>
                <a:cubicBezTo>
                  <a:pt x="2822240" y="2564"/>
                  <a:pt x="2827867" y="2117"/>
                  <a:pt x="2832100" y="0"/>
                </a:cubicBezTo>
              </a:path>
            </a:pathLst>
          </a:cu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2" name="Connecteur droit 191"/>
          <p:cNvCxnSpPr/>
          <p:nvPr/>
        </p:nvCxnSpPr>
        <p:spPr>
          <a:xfrm>
            <a:off x="3618568" y="4318968"/>
            <a:ext cx="645" cy="215996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" name="Rectangle 193"/>
          <p:cNvSpPr/>
          <p:nvPr/>
        </p:nvSpPr>
        <p:spPr>
          <a:xfrm>
            <a:off x="1588473" y="5216964"/>
            <a:ext cx="2706849" cy="755993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rgbClr val="4492FF"/>
            </a:bgClr>
          </a:pattFill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4" name="Connecteur droit avec flèche 103"/>
          <p:cNvCxnSpPr/>
          <p:nvPr/>
        </p:nvCxnSpPr>
        <p:spPr>
          <a:xfrm>
            <a:off x="2650677" y="5815738"/>
            <a:ext cx="1071886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>
            <a:off x="3738328" y="5622767"/>
            <a:ext cx="576000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>
            <a:off x="3735262" y="5628640"/>
            <a:ext cx="0" cy="179999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ZoneTexte 121"/>
          <p:cNvSpPr txBox="1"/>
          <p:nvPr/>
        </p:nvSpPr>
        <p:spPr>
          <a:xfrm>
            <a:off x="3134782" y="5582216"/>
            <a:ext cx="603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10 min</a:t>
            </a:r>
          </a:p>
          <a:p>
            <a:pPr algn="ctr"/>
            <a:r>
              <a:rPr lang="fr-FR" sz="1100" dirty="0" smtClean="0">
                <a:cs typeface="Times New Roman"/>
              </a:rPr>
              <a:t>100 W</a:t>
            </a:r>
            <a:endParaRPr lang="fr-FR" sz="1100" dirty="0">
              <a:cs typeface="Times New Roman"/>
            </a:endParaRPr>
          </a:p>
        </p:txBody>
      </p:sp>
      <p:sp>
        <p:nvSpPr>
          <p:cNvPr id="123" name="ZoneTexte 122"/>
          <p:cNvSpPr txBox="1"/>
          <p:nvPr/>
        </p:nvSpPr>
        <p:spPr>
          <a:xfrm>
            <a:off x="3752095" y="5395610"/>
            <a:ext cx="5451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5 min</a:t>
            </a:r>
          </a:p>
          <a:p>
            <a:pPr algn="ctr"/>
            <a:r>
              <a:rPr lang="fr-FR" sz="1100" dirty="0" smtClean="0">
                <a:cs typeface="Times New Roman"/>
              </a:rPr>
              <a:t>50% MAP</a:t>
            </a:r>
            <a:endParaRPr lang="fr-FR" sz="1100" dirty="0">
              <a:cs typeface="Times New Roman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694073" y="5246519"/>
            <a:ext cx="539996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ZoneTexte 114"/>
          <p:cNvSpPr txBox="1"/>
          <p:nvPr/>
        </p:nvSpPr>
        <p:spPr>
          <a:xfrm>
            <a:off x="2596048" y="5185946"/>
            <a:ext cx="7360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Warm-up</a:t>
            </a:r>
            <a:endParaRPr lang="fr-FR" sz="1050" dirty="0">
              <a:cs typeface="Times New Roman"/>
            </a:endParaRPr>
          </a:p>
        </p:txBody>
      </p:sp>
      <p:pic>
        <p:nvPicPr>
          <p:cNvPr id="156" name="Image 155"/>
          <p:cNvPicPr>
            <a:picLocks noChangeAspect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8154" y1="77875" x2="25538" y2="88792"/>
                        <a14:foregroundMark x1="37077" y1="41194" x2="36615" y2="43523"/>
                        <a14:foregroundMark x1="27231" y1="63319" x2="24769" y2="69869"/>
                        <a14:foregroundMark x1="61538" y1="9170" x2="37077" y2="2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0112">
            <a:off x="379394" y="4655924"/>
            <a:ext cx="1762983" cy="186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283" y="6069577"/>
            <a:ext cx="384790" cy="507854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712" y="5521389"/>
            <a:ext cx="357429" cy="287999"/>
          </a:xfrm>
          <a:prstGeom prst="rect">
            <a:avLst/>
          </a:prstGeom>
        </p:spPr>
      </p:pic>
      <p:cxnSp>
        <p:nvCxnSpPr>
          <p:cNvPr id="109" name="Connecteur droit avec flèche 108"/>
          <p:cNvCxnSpPr/>
          <p:nvPr/>
        </p:nvCxnSpPr>
        <p:spPr>
          <a:xfrm rot="5400000">
            <a:off x="2246215" y="5600431"/>
            <a:ext cx="791995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>
          <a:xfrm>
            <a:off x="1569135" y="5815738"/>
            <a:ext cx="1071886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/>
          <p:cNvCxnSpPr/>
          <p:nvPr/>
        </p:nvCxnSpPr>
        <p:spPr>
          <a:xfrm rot="5400000">
            <a:off x="1186450" y="5600432"/>
            <a:ext cx="791995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1645495" y="5249431"/>
            <a:ext cx="287999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ZoneTexte 105"/>
          <p:cNvSpPr txBox="1"/>
          <p:nvPr/>
        </p:nvSpPr>
        <p:spPr>
          <a:xfrm>
            <a:off x="1547471" y="5188858"/>
            <a:ext cx="479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Rest</a:t>
            </a:r>
            <a:endParaRPr lang="fr-FR" sz="1050" dirty="0">
              <a:cs typeface="Times New Roman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1787234" y="5587594"/>
            <a:ext cx="603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10 min</a:t>
            </a:r>
          </a:p>
          <a:p>
            <a:pPr algn="ctr"/>
            <a:r>
              <a:rPr lang="fr-FR" sz="1100" dirty="0" smtClean="0">
                <a:cs typeface="Times New Roman"/>
              </a:rPr>
              <a:t>Passive</a:t>
            </a:r>
            <a:endParaRPr lang="fr-FR" sz="1100" dirty="0">
              <a:cs typeface="Times New Roman"/>
            </a:endParaRPr>
          </a:p>
        </p:txBody>
      </p:sp>
      <p:pic>
        <p:nvPicPr>
          <p:cNvPr id="95" name="Image 94"/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36">
            <a:off x="1773648" y="4452820"/>
            <a:ext cx="440522" cy="60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6" name="ZoneTexte 95"/>
          <p:cNvSpPr txBox="1"/>
          <p:nvPr/>
        </p:nvSpPr>
        <p:spPr>
          <a:xfrm>
            <a:off x="2091268" y="4658142"/>
            <a:ext cx="446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USG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3846010" y="4622629"/>
            <a:ext cx="751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RPE</a:t>
            </a:r>
          </a:p>
          <a:p>
            <a:pPr algn="ctr"/>
            <a:r>
              <a:rPr lang="en-GB" sz="1000" dirty="0" smtClean="0">
                <a:cs typeface="Times New Roman"/>
              </a:rPr>
              <a:t>TC</a:t>
            </a:r>
          </a:p>
        </p:txBody>
      </p:sp>
      <p:pic>
        <p:nvPicPr>
          <p:cNvPr id="152" name="Image 151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13851">
            <a:off x="2960357" y="2927556"/>
            <a:ext cx="1316422" cy="1838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" name="ZoneTexte 91"/>
          <p:cNvSpPr txBox="1"/>
          <p:nvPr/>
        </p:nvSpPr>
        <p:spPr>
          <a:xfrm rot="401611">
            <a:off x="3327409" y="2745688"/>
            <a:ext cx="83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cs typeface="Times New Roman"/>
              </a:rPr>
              <a:t>CryoVest</a:t>
            </a:r>
            <a:r>
              <a:rPr lang="en-GB" sz="1200" baseline="30000" dirty="0" smtClean="0">
                <a:latin typeface="Lucida Grande"/>
                <a:ea typeface="Lucida Grande"/>
                <a:cs typeface="Lucida Grande"/>
                <a:sym typeface="Zapf Dingbats"/>
              </a:rPr>
              <a:t>®</a:t>
            </a:r>
            <a:endParaRPr lang="en-GB" sz="1200" baseline="30000" dirty="0">
              <a:cs typeface="Times New Roman"/>
            </a:endParaRPr>
          </a:p>
        </p:txBody>
      </p:sp>
      <p:sp>
        <p:nvSpPr>
          <p:cNvPr id="112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Exercising in the heat: Closer to the field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113" name="Image 112"/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1969" y="6225940"/>
            <a:ext cx="537641" cy="452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8" name="Image 117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592" y="6166881"/>
            <a:ext cx="494552" cy="573407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676" y="6282928"/>
            <a:ext cx="872289" cy="411270"/>
          </a:xfrm>
          <a:prstGeom prst="rect">
            <a:avLst/>
          </a:prstGeom>
        </p:spPr>
      </p:pic>
      <p:pic>
        <p:nvPicPr>
          <p:cNvPr id="120" name="Image 119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398" y="6290929"/>
            <a:ext cx="845849" cy="3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5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000"/>
                            </p:stCondLst>
                            <p:childTnLst>
                              <p:par>
                                <p:cTn id="1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00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500"/>
                            </p:stCondLst>
                            <p:childTnLst>
                              <p:par>
                                <p:cTn id="3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56" grpId="0"/>
      <p:bldP spid="57" grpId="0" animBg="1"/>
      <p:bldP spid="58" grpId="0" animBg="1"/>
      <p:bldP spid="59" grpId="0" animBg="1"/>
      <p:bldP spid="68" grpId="0" animBg="1"/>
      <p:bldP spid="69" grpId="0"/>
      <p:bldP spid="77" grpId="0" animBg="1"/>
      <p:bldP spid="78" grpId="0"/>
      <p:bldP spid="79" grpId="0"/>
      <p:bldP spid="81" grpId="0" animBg="1"/>
      <p:bldP spid="82" grpId="0" animBg="1"/>
      <p:bldP spid="83" grpId="0"/>
      <p:bldP spid="98" grpId="0"/>
      <p:bldP spid="100" grpId="0" animBg="1"/>
      <p:bldP spid="103" grpId="0" animBg="1"/>
      <p:bldP spid="116" grpId="0" animBg="1"/>
      <p:bldP spid="117" grpId="0"/>
      <p:bldP spid="131" grpId="0"/>
      <p:bldP spid="137" grpId="0"/>
      <p:bldP spid="138" grpId="0"/>
      <p:bldP spid="139" grpId="0"/>
      <p:bldP spid="140" grpId="0"/>
      <p:bldP spid="141" grpId="0"/>
      <p:bldP spid="143" grpId="0"/>
      <p:bldP spid="150" grpId="0"/>
      <p:bldP spid="44" grpId="0" animBg="1"/>
      <p:bldP spid="194" grpId="0" animBg="1"/>
      <p:bldP spid="194" grpId="1" animBg="1"/>
      <p:bldP spid="194" grpId="2" animBg="1"/>
      <p:bldP spid="122" grpId="0"/>
      <p:bldP spid="123" grpId="0"/>
      <p:bldP spid="114" grpId="0" animBg="1"/>
      <p:bldP spid="115" grpId="0"/>
      <p:bldP spid="102" grpId="0" animBg="1"/>
      <p:bldP spid="106" grpId="0"/>
      <p:bldP spid="111" grpId="0"/>
      <p:bldP spid="96" grpId="0"/>
      <p:bldP spid="97" grpId="0"/>
      <p:bldP spid="92" grpId="0"/>
      <p:bldP spid="9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172"/>
          <p:cNvSpPr/>
          <p:nvPr/>
        </p:nvSpPr>
        <p:spPr>
          <a:xfrm>
            <a:off x="3453842" y="1393653"/>
            <a:ext cx="3005695" cy="575295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72" name="ZoneTexte 71"/>
          <p:cNvSpPr txBox="1"/>
          <p:nvPr/>
        </p:nvSpPr>
        <p:spPr>
          <a:xfrm rot="16200000">
            <a:off x="-874030" y="3383311"/>
            <a:ext cx="25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PROTOCOL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44554" y="29423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29423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29422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28523" y="4235507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35274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30026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30087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33801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38180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38349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34817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34453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30019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33801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33781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33781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40331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Image 61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40541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40244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4" cstate="email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36429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34198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3391361"/>
            <a:ext cx="445671" cy="288000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38467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34957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34393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38625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40534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39814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4053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39878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41226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34780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34300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33340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3862564"/>
            <a:ext cx="357429" cy="287999"/>
          </a:xfrm>
          <a:prstGeom prst="rect">
            <a:avLst/>
          </a:prstGeom>
        </p:spPr>
      </p:pic>
      <p:sp>
        <p:nvSpPr>
          <p:cNvPr id="81" name="Signalisation droite 80"/>
          <p:cNvSpPr/>
          <p:nvPr/>
        </p:nvSpPr>
        <p:spPr>
          <a:xfrm rot="8144725" flipV="1">
            <a:off x="3090900" y="41290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Signalisation droite 81"/>
          <p:cNvSpPr/>
          <p:nvPr/>
        </p:nvSpPr>
        <p:spPr>
          <a:xfrm rot="18944725" flipV="1">
            <a:off x="3004774" y="38087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40297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3" name="ZoneTexte 92"/>
          <p:cNvSpPr txBox="1"/>
          <p:nvPr/>
        </p:nvSpPr>
        <p:spPr>
          <a:xfrm>
            <a:off x="6260092" y="40181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8393376" y="4394037"/>
            <a:ext cx="733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cs typeface="Times New Roman"/>
              </a:rPr>
              <a:t>6 weeks</a:t>
            </a:r>
            <a:endParaRPr lang="en-GB" sz="1200" dirty="0">
              <a:cs typeface="Times New Roman"/>
            </a:endParaRPr>
          </a:p>
        </p:txBody>
      </p:sp>
      <p:pic>
        <p:nvPicPr>
          <p:cNvPr id="125" name="Image 124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697" y="4504050"/>
            <a:ext cx="749075" cy="630436"/>
          </a:xfrm>
          <a:prstGeom prst="rect">
            <a:avLst/>
          </a:prstGeom>
        </p:spPr>
      </p:pic>
      <p:pic>
        <p:nvPicPr>
          <p:cNvPr id="126" name="Image 12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845" y="4728614"/>
            <a:ext cx="457610" cy="375343"/>
          </a:xfrm>
          <a:prstGeom prst="rect">
            <a:avLst/>
          </a:prstGeom>
        </p:spPr>
      </p:pic>
      <p:pic>
        <p:nvPicPr>
          <p:cNvPr id="127" name="Image 126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86429" y1="36496" x2="87857" y2="51825"/>
                        <a14:foregroundMark x1="84286" y1="59854" x2="55000" y2="94161"/>
                        <a14:foregroundMark x1="50000" y1="91971" x2="20714" y2="81022"/>
                        <a14:foregroundMark x1="3571" y1="62044" x2="17143" y2="77372"/>
                        <a14:foregroundMark x1="52857" y1="9489" x2="37857" y2="25547"/>
                        <a14:foregroundMark x1="35714" y1="26277" x2="2857" y2="60584"/>
                        <a14:foregroundMark x1="87143" y1="18248" x2="87143" y2="21168"/>
                        <a14:foregroundMark x1="87857" y1="25547" x2="82143" y2="35036"/>
                        <a14:foregroundMark x1="81429" y1="10219" x2="68571" y2="4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379" y="4660874"/>
            <a:ext cx="550072" cy="538285"/>
          </a:xfrm>
          <a:prstGeom prst="rect">
            <a:avLst/>
          </a:prstGeom>
        </p:spPr>
      </p:pic>
      <p:pic>
        <p:nvPicPr>
          <p:cNvPr id="128" name="Image 127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5002" y="4526116"/>
            <a:ext cx="650651" cy="718951"/>
          </a:xfrm>
          <a:prstGeom prst="rect">
            <a:avLst/>
          </a:prstGeom>
        </p:spPr>
      </p:pic>
      <p:pic>
        <p:nvPicPr>
          <p:cNvPr id="129" name="Image 128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904" y="4798776"/>
            <a:ext cx="134400" cy="359997"/>
          </a:xfrm>
          <a:prstGeom prst="roundRect">
            <a:avLst>
              <a:gd name="adj" fmla="val 195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0" name="Image 129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866" y="4798776"/>
            <a:ext cx="137383" cy="361108"/>
          </a:xfrm>
          <a:prstGeom prst="roundRect">
            <a:avLst>
              <a:gd name="adj" fmla="val 185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1" name="ZoneTexte 130"/>
          <p:cNvSpPr txBox="1"/>
          <p:nvPr/>
        </p:nvSpPr>
        <p:spPr>
          <a:xfrm>
            <a:off x="2536336" y="4543134"/>
            <a:ext cx="774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Motivation</a:t>
            </a:r>
          </a:p>
          <a:p>
            <a:pPr algn="ctr"/>
            <a:r>
              <a:rPr lang="en-GB" sz="1000" dirty="0" smtClean="0">
                <a:cs typeface="Times New Roman"/>
              </a:rPr>
              <a:t>Fatigue</a:t>
            </a:r>
          </a:p>
          <a:p>
            <a:pPr algn="ctr"/>
            <a:r>
              <a:rPr lang="en-GB" sz="1000" dirty="0" smtClean="0">
                <a:cs typeface="Times New Roman"/>
              </a:rPr>
              <a:t>DOMS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4567329" y="4547367"/>
            <a:ext cx="971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Tskin      Tcore</a:t>
            </a:r>
          </a:p>
        </p:txBody>
      </p:sp>
      <p:sp>
        <p:nvSpPr>
          <p:cNvPr id="138" name="ZoneTexte 137"/>
          <p:cNvSpPr txBox="1"/>
          <p:nvPr/>
        </p:nvSpPr>
        <p:spPr>
          <a:xfrm>
            <a:off x="5469961" y="4538117"/>
            <a:ext cx="6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Sweat loss</a:t>
            </a:r>
          </a:p>
        </p:txBody>
      </p:sp>
      <p:sp>
        <p:nvSpPr>
          <p:cNvPr id="139" name="ZoneTexte 138"/>
          <p:cNvSpPr txBox="1"/>
          <p:nvPr/>
        </p:nvSpPr>
        <p:spPr>
          <a:xfrm>
            <a:off x="6459537" y="4530015"/>
            <a:ext cx="7249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Heart rate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7594540" y="33673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38052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38222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34689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34325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pic>
        <p:nvPicPr>
          <p:cNvPr id="149" name="Image 148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9468" y="1002467"/>
            <a:ext cx="1009806" cy="16436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671" y="1016690"/>
            <a:ext cx="1439830" cy="1680210"/>
          </a:xfrm>
          <a:prstGeom prst="rect">
            <a:avLst/>
          </a:prstGeom>
        </p:spPr>
      </p:pic>
      <p:sp>
        <p:nvSpPr>
          <p:cNvPr id="150" name="ZoneTexte 149"/>
          <p:cNvSpPr txBox="1"/>
          <p:nvPr/>
        </p:nvSpPr>
        <p:spPr>
          <a:xfrm>
            <a:off x="1336310" y="1373805"/>
            <a:ext cx="106032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13 triathletes</a:t>
            </a:r>
          </a:p>
          <a:p>
            <a:pPr algn="ctr"/>
            <a:endParaRPr lang="en-GB" sz="500" dirty="0" smtClean="0">
              <a:cs typeface="Times New Roman"/>
            </a:endParaRPr>
          </a:p>
          <a:p>
            <a:pPr algn="ctr"/>
            <a:r>
              <a:rPr lang="en-GB" sz="1000" dirty="0"/>
              <a:t>31 ± 4 </a:t>
            </a:r>
            <a:r>
              <a:rPr lang="en-GB" sz="1000" dirty="0" smtClean="0"/>
              <a:t>y</a:t>
            </a:r>
          </a:p>
          <a:p>
            <a:pPr algn="ctr"/>
            <a:r>
              <a:rPr lang="fr-FR" sz="500" dirty="0" smtClean="0"/>
              <a:t> </a:t>
            </a:r>
            <a:endParaRPr lang="en-GB" sz="500" dirty="0" smtClean="0">
              <a:cs typeface="Times New Roman"/>
            </a:endParaRPr>
          </a:p>
          <a:p>
            <a:pPr algn="ctr"/>
            <a:r>
              <a:rPr lang="en-US" sz="1000" dirty="0"/>
              <a:t>64.9 ± 6.9 ml·kg</a:t>
            </a:r>
            <a:r>
              <a:rPr lang="en-US" sz="1000" baseline="30000" dirty="0"/>
              <a:t>-1</a:t>
            </a:r>
            <a:r>
              <a:rPr lang="en-US" sz="1000" dirty="0"/>
              <a:t>·min</a:t>
            </a:r>
            <a:r>
              <a:rPr lang="en-US" sz="1000" baseline="30000" dirty="0"/>
              <a:t>-1</a:t>
            </a:r>
            <a:r>
              <a:rPr lang="fr-FR" sz="1000" dirty="0"/>
              <a:t> </a:t>
            </a:r>
            <a:endParaRPr lang="fr-FR" sz="1000" dirty="0" smtClean="0"/>
          </a:p>
          <a:p>
            <a:pPr algn="ctr"/>
            <a:endParaRPr lang="fr-FR" sz="500" dirty="0" smtClean="0"/>
          </a:p>
          <a:p>
            <a:pPr algn="ctr"/>
            <a:r>
              <a:rPr lang="fr-FR" sz="1000" dirty="0" smtClean="0">
                <a:cs typeface="Times New Roman"/>
              </a:rPr>
              <a:t>MAP 406 </a:t>
            </a:r>
            <a:r>
              <a:rPr lang="en-US" sz="1000" dirty="0" smtClean="0"/>
              <a:t>±</a:t>
            </a:r>
            <a:r>
              <a:rPr lang="fr-FR" sz="1000" dirty="0" smtClean="0">
                <a:cs typeface="Times New Roman"/>
              </a:rPr>
              <a:t> 34 W</a:t>
            </a:r>
            <a:endParaRPr lang="en-GB" sz="1000" dirty="0" smtClean="0">
              <a:cs typeface="Times New Roman"/>
            </a:endParaRPr>
          </a:p>
        </p:txBody>
      </p:sp>
      <p:cxnSp>
        <p:nvCxnSpPr>
          <p:cNvPr id="158" name="Connecteur droit 157"/>
          <p:cNvCxnSpPr/>
          <p:nvPr/>
        </p:nvCxnSpPr>
        <p:spPr>
          <a:xfrm>
            <a:off x="1467128" y="2696900"/>
            <a:ext cx="645" cy="681262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1" name="Image 160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105" y="1585698"/>
            <a:ext cx="357429" cy="287999"/>
          </a:xfrm>
          <a:prstGeom prst="rect">
            <a:avLst/>
          </a:prstGeom>
        </p:spPr>
      </p:pic>
      <p:cxnSp>
        <p:nvCxnSpPr>
          <p:cNvPr id="162" name="Connecteur droit avec flèche 161"/>
          <p:cNvCxnSpPr/>
          <p:nvPr/>
        </p:nvCxnSpPr>
        <p:spPr>
          <a:xfrm>
            <a:off x="3473479" y="1786272"/>
            <a:ext cx="2986058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avec flèche 163"/>
          <p:cNvCxnSpPr/>
          <p:nvPr/>
        </p:nvCxnSpPr>
        <p:spPr>
          <a:xfrm rot="5400000">
            <a:off x="6207501" y="1676601"/>
            <a:ext cx="503994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avec flèche 165"/>
          <p:cNvCxnSpPr/>
          <p:nvPr/>
        </p:nvCxnSpPr>
        <p:spPr>
          <a:xfrm rot="5400000">
            <a:off x="3213017" y="1680965"/>
            <a:ext cx="503994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Rectangle 166"/>
          <p:cNvSpPr/>
          <p:nvPr/>
        </p:nvSpPr>
        <p:spPr>
          <a:xfrm>
            <a:off x="3516874" y="1458353"/>
            <a:ext cx="1198127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ZoneTexte 167"/>
          <p:cNvSpPr txBox="1"/>
          <p:nvPr/>
        </p:nvSpPr>
        <p:spPr>
          <a:xfrm>
            <a:off x="3393450" y="1397780"/>
            <a:ext cx="14177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smtClean="0">
                <a:cs typeface="Times New Roman"/>
              </a:rPr>
              <a:t>Heat Tolerance Test </a:t>
            </a:r>
            <a:endParaRPr lang="en-GB" sz="1050">
              <a:cs typeface="Times New Roman"/>
            </a:endParaRPr>
          </a:p>
        </p:txBody>
      </p:sp>
      <p:sp>
        <p:nvSpPr>
          <p:cNvPr id="169" name="ZoneTexte 168"/>
          <p:cNvSpPr txBox="1"/>
          <p:nvPr/>
        </p:nvSpPr>
        <p:spPr>
          <a:xfrm>
            <a:off x="4599307" y="1752609"/>
            <a:ext cx="7714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smtClean="0">
                <a:cs typeface="Times New Roman"/>
              </a:rPr>
              <a:t>50% MAP</a:t>
            </a:r>
            <a:endParaRPr lang="fr-FR" sz="1000" dirty="0">
              <a:cs typeface="Times New Roman"/>
            </a:endParaRPr>
          </a:p>
        </p:txBody>
      </p:sp>
      <p:sp>
        <p:nvSpPr>
          <p:cNvPr id="171" name="ZoneTexte 170"/>
          <p:cNvSpPr txBox="1"/>
          <p:nvPr/>
        </p:nvSpPr>
        <p:spPr>
          <a:xfrm>
            <a:off x="4675383" y="1540712"/>
            <a:ext cx="603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30 min</a:t>
            </a:r>
            <a:endParaRPr lang="fr-FR" sz="1100" dirty="0">
              <a:cs typeface="Times New Roman"/>
            </a:endParaRPr>
          </a:p>
        </p:txBody>
      </p:sp>
      <p:pic>
        <p:nvPicPr>
          <p:cNvPr id="174" name="Image 173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199" y="2016323"/>
            <a:ext cx="749075" cy="630436"/>
          </a:xfrm>
          <a:prstGeom prst="rect">
            <a:avLst/>
          </a:prstGeom>
        </p:spPr>
      </p:pic>
      <p:pic>
        <p:nvPicPr>
          <p:cNvPr id="175" name="Image 174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86429" y1="36496" x2="87857" y2="51825"/>
                        <a14:foregroundMark x1="84286" y1="59854" x2="55000" y2="94161"/>
                        <a14:foregroundMark x1="50000" y1="91971" x2="20714" y2="81022"/>
                        <a14:foregroundMark x1="3571" y1="62044" x2="17143" y2="77372"/>
                        <a14:foregroundMark x1="52857" y1="9489" x2="37857" y2="25547"/>
                        <a14:foregroundMark x1="35714" y1="26277" x2="2857" y2="60584"/>
                        <a14:foregroundMark x1="87143" y1="18248" x2="87143" y2="21168"/>
                        <a14:foregroundMark x1="87857" y1="25547" x2="82143" y2="35036"/>
                        <a14:foregroundMark x1="81429" y1="10219" x2="68571" y2="4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381" y="2173147"/>
            <a:ext cx="550072" cy="538285"/>
          </a:xfrm>
          <a:prstGeom prst="rect">
            <a:avLst/>
          </a:prstGeom>
        </p:spPr>
      </p:pic>
      <p:pic>
        <p:nvPicPr>
          <p:cNvPr id="176" name="Image 175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004" y="2038389"/>
            <a:ext cx="650651" cy="718951"/>
          </a:xfrm>
          <a:prstGeom prst="rect">
            <a:avLst/>
          </a:prstGeom>
        </p:spPr>
      </p:pic>
      <p:pic>
        <p:nvPicPr>
          <p:cNvPr id="177" name="Image 176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906" y="2311049"/>
            <a:ext cx="134400" cy="359997"/>
          </a:xfrm>
          <a:prstGeom prst="roundRect">
            <a:avLst>
              <a:gd name="adj" fmla="val 1956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8" name="Image 177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868" y="2311049"/>
            <a:ext cx="137383" cy="361108"/>
          </a:xfrm>
          <a:prstGeom prst="roundRect">
            <a:avLst>
              <a:gd name="adj" fmla="val 1852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79" name="ZoneTexte 178"/>
          <p:cNvSpPr txBox="1"/>
          <p:nvPr/>
        </p:nvSpPr>
        <p:spPr>
          <a:xfrm>
            <a:off x="4092242" y="2176938"/>
            <a:ext cx="616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TC</a:t>
            </a:r>
          </a:p>
        </p:txBody>
      </p:sp>
      <p:sp>
        <p:nvSpPr>
          <p:cNvPr id="180" name="ZoneTexte 179"/>
          <p:cNvSpPr txBox="1"/>
          <p:nvPr/>
        </p:nvSpPr>
        <p:spPr>
          <a:xfrm>
            <a:off x="4555331" y="2059640"/>
            <a:ext cx="971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Tskin      Tcore</a:t>
            </a:r>
          </a:p>
        </p:txBody>
      </p:sp>
      <p:sp>
        <p:nvSpPr>
          <p:cNvPr id="181" name="ZoneTexte 180"/>
          <p:cNvSpPr txBox="1"/>
          <p:nvPr/>
        </p:nvSpPr>
        <p:spPr>
          <a:xfrm>
            <a:off x="5457963" y="2050390"/>
            <a:ext cx="618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Sweat loss</a:t>
            </a:r>
          </a:p>
        </p:txBody>
      </p:sp>
      <p:cxnSp>
        <p:nvCxnSpPr>
          <p:cNvPr id="182" name="Connecteur droit avec flèche 181"/>
          <p:cNvCxnSpPr>
            <a:endCxn id="183" idx="5"/>
          </p:cNvCxnSpPr>
          <p:nvPr/>
        </p:nvCxnSpPr>
        <p:spPr>
          <a:xfrm flipV="1">
            <a:off x="3455818" y="1978221"/>
            <a:ext cx="3156268" cy="2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riangle rectangle 182"/>
          <p:cNvSpPr>
            <a:spLocks noChangeAspect="1"/>
          </p:cNvSpPr>
          <p:nvPr/>
        </p:nvSpPr>
        <p:spPr>
          <a:xfrm rot="13548151">
            <a:off x="6540086" y="1908336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4" name="Connecteur droit 183"/>
          <p:cNvCxnSpPr/>
          <p:nvPr/>
        </p:nvCxnSpPr>
        <p:spPr>
          <a:xfrm>
            <a:off x="4682158" y="2682407"/>
            <a:ext cx="645" cy="681262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5" name="Image 184"/>
          <p:cNvPicPr>
            <a:picLocks noChangeAspect="1"/>
          </p:cNvPicPr>
          <p:nvPr/>
        </p:nvPicPr>
        <p:blipFill>
          <a:blip r:embed="rId33" cstate="email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81314" y="1870378"/>
            <a:ext cx="540000" cy="870966"/>
          </a:xfrm>
          <a:prstGeom prst="rect">
            <a:avLst/>
          </a:prstGeom>
        </p:spPr>
      </p:pic>
      <p:pic>
        <p:nvPicPr>
          <p:cNvPr id="186" name="Image 185"/>
          <p:cNvPicPr>
            <a:picLocks noChangeAspect="1"/>
          </p:cNvPicPr>
          <p:nvPr/>
        </p:nvPicPr>
        <p:blipFill>
          <a:blip r:embed="rId35" cstate="email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14195" y="1167626"/>
            <a:ext cx="791633" cy="904723"/>
          </a:xfrm>
          <a:prstGeom prst="rect">
            <a:avLst/>
          </a:prstGeom>
        </p:spPr>
      </p:pic>
      <p:pic>
        <p:nvPicPr>
          <p:cNvPr id="187" name="Image 186"/>
          <p:cNvPicPr>
            <a:picLocks noChangeAspect="1"/>
          </p:cNvPicPr>
          <p:nvPr/>
        </p:nvPicPr>
        <p:blipFill>
          <a:blip r:embed="rId37" cstate="email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247" y="2167461"/>
            <a:ext cx="892821" cy="417968"/>
          </a:xfrm>
          <a:prstGeom prst="rect">
            <a:avLst/>
          </a:prstGeom>
        </p:spPr>
      </p:pic>
      <p:pic>
        <p:nvPicPr>
          <p:cNvPr id="189" name="Image 188"/>
          <p:cNvPicPr>
            <a:picLocks noChangeAspect="1"/>
          </p:cNvPicPr>
          <p:nvPr/>
        </p:nvPicPr>
        <p:blipFill>
          <a:blip r:embed="rId39" cstate="email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14979" y1="50108" x2="24895" y2="80000"/>
                        <a14:foregroundMark x1="49578" y1="87097" x2="81646" y2="73548"/>
                        <a14:foregroundMark x1="84599" y1="50108" x2="74895" y2="15054"/>
                        <a14:foregroundMark x1="50633" y1="13118" x2="14979" y2="283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979" y="1843577"/>
            <a:ext cx="352178" cy="345491"/>
          </a:xfrm>
          <a:prstGeom prst="rect">
            <a:avLst/>
          </a:prstGeom>
        </p:spPr>
      </p:pic>
      <p:cxnSp>
        <p:nvCxnSpPr>
          <p:cNvPr id="190" name="Connecteur droit 189"/>
          <p:cNvCxnSpPr>
            <a:endCxn id="33" idx="0"/>
          </p:cNvCxnSpPr>
          <p:nvPr/>
        </p:nvCxnSpPr>
        <p:spPr>
          <a:xfrm flipH="1">
            <a:off x="6387659" y="2646099"/>
            <a:ext cx="816277" cy="296200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ZoneTexte 190"/>
          <p:cNvSpPr txBox="1"/>
          <p:nvPr/>
        </p:nvSpPr>
        <p:spPr>
          <a:xfrm>
            <a:off x="6806536" y="1478456"/>
            <a:ext cx="123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cs typeface="Times New Roman"/>
              </a:rPr>
              <a:t>Usual training volume:</a:t>
            </a:r>
          </a:p>
          <a:p>
            <a:pPr algn="ctr"/>
            <a:r>
              <a:rPr lang="en-GB" sz="1200" dirty="0" smtClean="0">
                <a:cs typeface="Times New Roman"/>
              </a:rPr>
              <a:t>14 </a:t>
            </a:r>
            <a:r>
              <a:rPr lang="en-GB" sz="1200" dirty="0" smtClean="0"/>
              <a:t>± 2h</a:t>
            </a:r>
            <a:r>
              <a:rPr lang="en-GB" sz="1200" dirty="0" smtClean="0">
                <a:cs typeface="Times New Roman"/>
              </a:rPr>
              <a:t>/week</a:t>
            </a:r>
            <a:endParaRPr lang="en-GB" sz="1200" dirty="0">
              <a:cs typeface="Times New Roman"/>
            </a:endParaRPr>
          </a:p>
        </p:txBody>
      </p:sp>
      <p:cxnSp>
        <p:nvCxnSpPr>
          <p:cNvPr id="192" name="Connecteur droit 191"/>
          <p:cNvCxnSpPr/>
          <p:nvPr/>
        </p:nvCxnSpPr>
        <p:spPr>
          <a:xfrm>
            <a:off x="3618568" y="4318968"/>
            <a:ext cx="645" cy="215996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1" name="Image 150"/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1969" y="6225940"/>
            <a:ext cx="537641" cy="452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" name="Image 152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592" y="6166881"/>
            <a:ext cx="494552" cy="573407"/>
          </a:xfrm>
          <a:prstGeom prst="rect">
            <a:avLst/>
          </a:prstGeom>
        </p:spPr>
      </p:pic>
      <p:pic>
        <p:nvPicPr>
          <p:cNvPr id="154" name="Image 153"/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676" y="6282928"/>
            <a:ext cx="872289" cy="411270"/>
          </a:xfrm>
          <a:prstGeom prst="rect">
            <a:avLst/>
          </a:prstGeom>
        </p:spPr>
      </p:pic>
      <p:pic>
        <p:nvPicPr>
          <p:cNvPr id="155" name="Image 154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398" y="6290929"/>
            <a:ext cx="845849" cy="3870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5" cstate="email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9166">
            <a:off x="4843882" y="2922263"/>
            <a:ext cx="360754" cy="350348"/>
          </a:xfrm>
          <a:prstGeom prst="rect">
            <a:avLst/>
          </a:prstGeom>
        </p:spPr>
      </p:pic>
      <p:pic>
        <p:nvPicPr>
          <p:cNvPr id="165" name="Image 164"/>
          <p:cNvPicPr>
            <a:picLocks noChangeAspect="1"/>
          </p:cNvPicPr>
          <p:nvPr/>
        </p:nvPicPr>
        <p:blipFill>
          <a:blip r:embed="rId45" cstate="email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09166">
            <a:off x="7004075" y="2937326"/>
            <a:ext cx="360754" cy="350348"/>
          </a:xfrm>
          <a:prstGeom prst="rect">
            <a:avLst/>
          </a:prstGeom>
        </p:spPr>
      </p:pic>
      <p:sp>
        <p:nvSpPr>
          <p:cNvPr id="140" name="Rectangle 139"/>
          <p:cNvSpPr/>
          <p:nvPr/>
        </p:nvSpPr>
        <p:spPr>
          <a:xfrm>
            <a:off x="1569135" y="5204433"/>
            <a:ext cx="5571886" cy="791993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2" name="Connecteur droit avec flèche 151"/>
          <p:cNvCxnSpPr/>
          <p:nvPr/>
        </p:nvCxnSpPr>
        <p:spPr>
          <a:xfrm flipV="1">
            <a:off x="1588473" y="5991620"/>
            <a:ext cx="5674092" cy="4154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riangle rectangle 155"/>
          <p:cNvSpPr>
            <a:spLocks noChangeAspect="1"/>
          </p:cNvSpPr>
          <p:nvPr/>
        </p:nvSpPr>
        <p:spPr>
          <a:xfrm rot="13548151">
            <a:off x="7190564" y="592153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9" name="Connecteur droit avec flèche 158"/>
          <p:cNvCxnSpPr/>
          <p:nvPr/>
        </p:nvCxnSpPr>
        <p:spPr>
          <a:xfrm rot="5400000">
            <a:off x="3911962" y="5600431"/>
            <a:ext cx="791995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avec flèche 169"/>
          <p:cNvCxnSpPr/>
          <p:nvPr/>
        </p:nvCxnSpPr>
        <p:spPr>
          <a:xfrm rot="5400000">
            <a:off x="6735444" y="5600431"/>
            <a:ext cx="791995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Rectangle 171"/>
          <p:cNvSpPr/>
          <p:nvPr/>
        </p:nvSpPr>
        <p:spPr>
          <a:xfrm>
            <a:off x="4374716" y="5243660"/>
            <a:ext cx="935996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ZoneTexte 187"/>
          <p:cNvSpPr txBox="1"/>
          <p:nvPr/>
        </p:nvSpPr>
        <p:spPr>
          <a:xfrm>
            <a:off x="4293624" y="5187319"/>
            <a:ext cx="10600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20km Time-Trial</a:t>
            </a:r>
            <a:endParaRPr lang="fr-FR" sz="1050" dirty="0">
              <a:cs typeface="Times New Roman"/>
            </a:endParaRPr>
          </a:p>
        </p:txBody>
      </p:sp>
      <p:pic>
        <p:nvPicPr>
          <p:cNvPr id="193" name="Image 192"/>
          <p:cNvPicPr>
            <a:picLocks/>
          </p:cNvPicPr>
          <p:nvPr/>
        </p:nvPicPr>
        <p:blipFill rotWithShape="1"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255" y="5506114"/>
            <a:ext cx="253975" cy="480095"/>
          </a:xfrm>
          <a:prstGeom prst="rect">
            <a:avLst/>
          </a:prstGeom>
        </p:spPr>
      </p:pic>
      <p:pic>
        <p:nvPicPr>
          <p:cNvPr id="194" name="Image 193"/>
          <p:cNvPicPr>
            <a:picLocks noChangeAspect="1"/>
          </p:cNvPicPr>
          <p:nvPr/>
        </p:nvPicPr>
        <p:blipFill>
          <a:blip r:embed="rId48" cstate="email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511" y="5496842"/>
            <a:ext cx="525089" cy="514416"/>
          </a:xfrm>
          <a:prstGeom prst="rect">
            <a:avLst/>
          </a:prstGeom>
        </p:spPr>
      </p:pic>
      <p:sp>
        <p:nvSpPr>
          <p:cNvPr id="195" name="ZoneTexte 194"/>
          <p:cNvSpPr txBox="1"/>
          <p:nvPr/>
        </p:nvSpPr>
        <p:spPr>
          <a:xfrm>
            <a:off x="4830235" y="5682992"/>
            <a:ext cx="3867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Fan</a:t>
            </a:r>
            <a:endParaRPr lang="fr-FR" sz="1100" dirty="0">
              <a:cs typeface="Times New Roman"/>
            </a:endParaRPr>
          </a:p>
        </p:txBody>
      </p:sp>
      <p:sp>
        <p:nvSpPr>
          <p:cNvPr id="196" name="ZoneTexte 195"/>
          <p:cNvSpPr txBox="1"/>
          <p:nvPr/>
        </p:nvSpPr>
        <p:spPr>
          <a:xfrm>
            <a:off x="5314371" y="5683808"/>
            <a:ext cx="1007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i="1" dirty="0" smtClean="0">
                <a:cs typeface="Times New Roman"/>
              </a:rPr>
              <a:t>Ad libitum</a:t>
            </a:r>
            <a:endParaRPr lang="en-GB" sz="1100" i="1" dirty="0">
              <a:cs typeface="Times New Roman"/>
            </a:endParaRPr>
          </a:p>
        </p:txBody>
      </p:sp>
      <p:pic>
        <p:nvPicPr>
          <p:cNvPr id="197" name="Image 196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452" y="5317647"/>
            <a:ext cx="560484" cy="362194"/>
          </a:xfrm>
          <a:prstGeom prst="rect">
            <a:avLst/>
          </a:prstGeom>
        </p:spPr>
      </p:pic>
      <p:sp>
        <p:nvSpPr>
          <p:cNvPr id="198" name="ZoneTexte 197"/>
          <p:cNvSpPr txBox="1"/>
          <p:nvPr/>
        </p:nvSpPr>
        <p:spPr>
          <a:xfrm>
            <a:off x="6427785" y="5320545"/>
            <a:ext cx="71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cs typeface="Times New Roman"/>
              </a:rPr>
              <a:t>Distance only</a:t>
            </a:r>
            <a:endParaRPr lang="en-GB" sz="1100" dirty="0">
              <a:cs typeface="Times New Roman"/>
            </a:endParaRPr>
          </a:p>
        </p:txBody>
      </p:sp>
      <p:sp>
        <p:nvSpPr>
          <p:cNvPr id="199" name="Forme libre 198"/>
          <p:cNvSpPr/>
          <p:nvPr/>
        </p:nvSpPr>
        <p:spPr>
          <a:xfrm>
            <a:off x="4305300" y="5314950"/>
            <a:ext cx="2832100" cy="571500"/>
          </a:xfrm>
          <a:custGeom>
            <a:avLst/>
            <a:gdLst>
              <a:gd name="connsiteX0" fmla="*/ 0 w 2832100"/>
              <a:gd name="connsiteY0" fmla="*/ 133350 h 571500"/>
              <a:gd name="connsiteX1" fmla="*/ 63500 w 2832100"/>
              <a:gd name="connsiteY1" fmla="*/ 127000 h 571500"/>
              <a:gd name="connsiteX2" fmla="*/ 82550 w 2832100"/>
              <a:gd name="connsiteY2" fmla="*/ 114300 h 571500"/>
              <a:gd name="connsiteX3" fmla="*/ 133350 w 2832100"/>
              <a:gd name="connsiteY3" fmla="*/ 107950 h 571500"/>
              <a:gd name="connsiteX4" fmla="*/ 228600 w 2832100"/>
              <a:gd name="connsiteY4" fmla="*/ 114300 h 571500"/>
              <a:gd name="connsiteX5" fmla="*/ 241300 w 2832100"/>
              <a:gd name="connsiteY5" fmla="*/ 152400 h 571500"/>
              <a:gd name="connsiteX6" fmla="*/ 273050 w 2832100"/>
              <a:gd name="connsiteY6" fmla="*/ 158750 h 571500"/>
              <a:gd name="connsiteX7" fmla="*/ 361950 w 2832100"/>
              <a:gd name="connsiteY7" fmla="*/ 152400 h 571500"/>
              <a:gd name="connsiteX8" fmla="*/ 400050 w 2832100"/>
              <a:gd name="connsiteY8" fmla="*/ 127000 h 571500"/>
              <a:gd name="connsiteX9" fmla="*/ 495300 w 2832100"/>
              <a:gd name="connsiteY9" fmla="*/ 139700 h 571500"/>
              <a:gd name="connsiteX10" fmla="*/ 514350 w 2832100"/>
              <a:gd name="connsiteY10" fmla="*/ 146050 h 571500"/>
              <a:gd name="connsiteX11" fmla="*/ 533400 w 2832100"/>
              <a:gd name="connsiteY11" fmla="*/ 158750 h 571500"/>
              <a:gd name="connsiteX12" fmla="*/ 571500 w 2832100"/>
              <a:gd name="connsiteY12" fmla="*/ 171450 h 571500"/>
              <a:gd name="connsiteX13" fmla="*/ 698500 w 2832100"/>
              <a:gd name="connsiteY13" fmla="*/ 165100 h 571500"/>
              <a:gd name="connsiteX14" fmla="*/ 717550 w 2832100"/>
              <a:gd name="connsiteY14" fmla="*/ 158750 h 571500"/>
              <a:gd name="connsiteX15" fmla="*/ 768350 w 2832100"/>
              <a:gd name="connsiteY15" fmla="*/ 146050 h 571500"/>
              <a:gd name="connsiteX16" fmla="*/ 806450 w 2832100"/>
              <a:gd name="connsiteY16" fmla="*/ 127000 h 571500"/>
              <a:gd name="connsiteX17" fmla="*/ 990600 w 2832100"/>
              <a:gd name="connsiteY17" fmla="*/ 127000 h 571500"/>
              <a:gd name="connsiteX18" fmla="*/ 1009650 w 2832100"/>
              <a:gd name="connsiteY18" fmla="*/ 114300 h 571500"/>
              <a:gd name="connsiteX19" fmla="*/ 1035050 w 2832100"/>
              <a:gd name="connsiteY19" fmla="*/ 101600 h 571500"/>
              <a:gd name="connsiteX20" fmla="*/ 1047750 w 2832100"/>
              <a:gd name="connsiteY20" fmla="*/ 82550 h 571500"/>
              <a:gd name="connsiteX21" fmla="*/ 1085850 w 2832100"/>
              <a:gd name="connsiteY21" fmla="*/ 69850 h 571500"/>
              <a:gd name="connsiteX22" fmla="*/ 1123950 w 2832100"/>
              <a:gd name="connsiteY22" fmla="*/ 76200 h 571500"/>
              <a:gd name="connsiteX23" fmla="*/ 1143000 w 2832100"/>
              <a:gd name="connsiteY23" fmla="*/ 82550 h 571500"/>
              <a:gd name="connsiteX24" fmla="*/ 1168400 w 2832100"/>
              <a:gd name="connsiteY24" fmla="*/ 120650 h 571500"/>
              <a:gd name="connsiteX25" fmla="*/ 1206500 w 2832100"/>
              <a:gd name="connsiteY25" fmla="*/ 139700 h 571500"/>
              <a:gd name="connsiteX26" fmla="*/ 1231900 w 2832100"/>
              <a:gd name="connsiteY26" fmla="*/ 165100 h 571500"/>
              <a:gd name="connsiteX27" fmla="*/ 1282700 w 2832100"/>
              <a:gd name="connsiteY27" fmla="*/ 209550 h 571500"/>
              <a:gd name="connsiteX28" fmla="*/ 1409700 w 2832100"/>
              <a:gd name="connsiteY28" fmla="*/ 222250 h 571500"/>
              <a:gd name="connsiteX29" fmla="*/ 1428750 w 2832100"/>
              <a:gd name="connsiteY29" fmla="*/ 228600 h 571500"/>
              <a:gd name="connsiteX30" fmla="*/ 1466850 w 2832100"/>
              <a:gd name="connsiteY30" fmla="*/ 260350 h 571500"/>
              <a:gd name="connsiteX31" fmla="*/ 1524000 w 2832100"/>
              <a:gd name="connsiteY31" fmla="*/ 279400 h 571500"/>
              <a:gd name="connsiteX32" fmla="*/ 1536700 w 2832100"/>
              <a:gd name="connsiteY32" fmla="*/ 298450 h 571500"/>
              <a:gd name="connsiteX33" fmla="*/ 1600200 w 2832100"/>
              <a:gd name="connsiteY33" fmla="*/ 298450 h 571500"/>
              <a:gd name="connsiteX34" fmla="*/ 1644650 w 2832100"/>
              <a:gd name="connsiteY34" fmla="*/ 311150 h 571500"/>
              <a:gd name="connsiteX35" fmla="*/ 1689100 w 2832100"/>
              <a:gd name="connsiteY35" fmla="*/ 323850 h 571500"/>
              <a:gd name="connsiteX36" fmla="*/ 1701800 w 2832100"/>
              <a:gd name="connsiteY36" fmla="*/ 342900 h 571500"/>
              <a:gd name="connsiteX37" fmla="*/ 1739900 w 2832100"/>
              <a:gd name="connsiteY37" fmla="*/ 368300 h 571500"/>
              <a:gd name="connsiteX38" fmla="*/ 1758950 w 2832100"/>
              <a:gd name="connsiteY38" fmla="*/ 381000 h 571500"/>
              <a:gd name="connsiteX39" fmla="*/ 1778000 w 2832100"/>
              <a:gd name="connsiteY39" fmla="*/ 400050 h 571500"/>
              <a:gd name="connsiteX40" fmla="*/ 1797050 w 2832100"/>
              <a:gd name="connsiteY40" fmla="*/ 425450 h 571500"/>
              <a:gd name="connsiteX41" fmla="*/ 1816100 w 2832100"/>
              <a:gd name="connsiteY41" fmla="*/ 431800 h 571500"/>
              <a:gd name="connsiteX42" fmla="*/ 1911350 w 2832100"/>
              <a:gd name="connsiteY42" fmla="*/ 425450 h 571500"/>
              <a:gd name="connsiteX43" fmla="*/ 1962150 w 2832100"/>
              <a:gd name="connsiteY43" fmla="*/ 419100 h 571500"/>
              <a:gd name="connsiteX44" fmla="*/ 1981200 w 2832100"/>
              <a:gd name="connsiteY44" fmla="*/ 381000 h 571500"/>
              <a:gd name="connsiteX45" fmla="*/ 2000250 w 2832100"/>
              <a:gd name="connsiteY45" fmla="*/ 374650 h 571500"/>
              <a:gd name="connsiteX46" fmla="*/ 2025650 w 2832100"/>
              <a:gd name="connsiteY46" fmla="*/ 381000 h 571500"/>
              <a:gd name="connsiteX47" fmla="*/ 2063750 w 2832100"/>
              <a:gd name="connsiteY47" fmla="*/ 419100 h 571500"/>
              <a:gd name="connsiteX48" fmla="*/ 2070100 w 2832100"/>
              <a:gd name="connsiteY48" fmla="*/ 438150 h 571500"/>
              <a:gd name="connsiteX49" fmla="*/ 2108200 w 2832100"/>
              <a:gd name="connsiteY49" fmla="*/ 457200 h 571500"/>
              <a:gd name="connsiteX50" fmla="*/ 2139950 w 2832100"/>
              <a:gd name="connsiteY50" fmla="*/ 501650 h 571500"/>
              <a:gd name="connsiteX51" fmla="*/ 2171700 w 2832100"/>
              <a:gd name="connsiteY51" fmla="*/ 533400 h 571500"/>
              <a:gd name="connsiteX52" fmla="*/ 2298700 w 2832100"/>
              <a:gd name="connsiteY52" fmla="*/ 539750 h 571500"/>
              <a:gd name="connsiteX53" fmla="*/ 2336800 w 2832100"/>
              <a:gd name="connsiteY53" fmla="*/ 546100 h 571500"/>
              <a:gd name="connsiteX54" fmla="*/ 2374900 w 2832100"/>
              <a:gd name="connsiteY54" fmla="*/ 571500 h 571500"/>
              <a:gd name="connsiteX55" fmla="*/ 2470150 w 2832100"/>
              <a:gd name="connsiteY55" fmla="*/ 565150 h 571500"/>
              <a:gd name="connsiteX56" fmla="*/ 2508250 w 2832100"/>
              <a:gd name="connsiteY56" fmla="*/ 539750 h 571500"/>
              <a:gd name="connsiteX57" fmla="*/ 2546350 w 2832100"/>
              <a:gd name="connsiteY57" fmla="*/ 527050 h 571500"/>
              <a:gd name="connsiteX58" fmla="*/ 2578100 w 2832100"/>
              <a:gd name="connsiteY58" fmla="*/ 501650 h 571500"/>
              <a:gd name="connsiteX59" fmla="*/ 2597150 w 2832100"/>
              <a:gd name="connsiteY59" fmla="*/ 488950 h 571500"/>
              <a:gd name="connsiteX60" fmla="*/ 2635250 w 2832100"/>
              <a:gd name="connsiteY60" fmla="*/ 476250 h 571500"/>
              <a:gd name="connsiteX61" fmla="*/ 2641600 w 2832100"/>
              <a:gd name="connsiteY61" fmla="*/ 457200 h 571500"/>
              <a:gd name="connsiteX62" fmla="*/ 2679700 w 2832100"/>
              <a:gd name="connsiteY62" fmla="*/ 438150 h 571500"/>
              <a:gd name="connsiteX63" fmla="*/ 2698750 w 2832100"/>
              <a:gd name="connsiteY63" fmla="*/ 425450 h 571500"/>
              <a:gd name="connsiteX64" fmla="*/ 2730500 w 2832100"/>
              <a:gd name="connsiteY64" fmla="*/ 400050 h 571500"/>
              <a:gd name="connsiteX65" fmla="*/ 2743200 w 2832100"/>
              <a:gd name="connsiteY65" fmla="*/ 381000 h 571500"/>
              <a:gd name="connsiteX66" fmla="*/ 2762250 w 2832100"/>
              <a:gd name="connsiteY66" fmla="*/ 368300 h 571500"/>
              <a:gd name="connsiteX67" fmla="*/ 2768600 w 2832100"/>
              <a:gd name="connsiteY67" fmla="*/ 254000 h 571500"/>
              <a:gd name="connsiteX68" fmla="*/ 2781300 w 2832100"/>
              <a:gd name="connsiteY68" fmla="*/ 234950 h 571500"/>
              <a:gd name="connsiteX69" fmla="*/ 2787650 w 2832100"/>
              <a:gd name="connsiteY69" fmla="*/ 158750 h 571500"/>
              <a:gd name="connsiteX70" fmla="*/ 2800350 w 2832100"/>
              <a:gd name="connsiteY70" fmla="*/ 76200 h 571500"/>
              <a:gd name="connsiteX71" fmla="*/ 2806700 w 2832100"/>
              <a:gd name="connsiteY71" fmla="*/ 57150 h 571500"/>
              <a:gd name="connsiteX72" fmla="*/ 2819400 w 2832100"/>
              <a:gd name="connsiteY72" fmla="*/ 6350 h 571500"/>
              <a:gd name="connsiteX73" fmla="*/ 2832100 w 2832100"/>
              <a:gd name="connsiteY7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832100" h="571500">
                <a:moveTo>
                  <a:pt x="0" y="133350"/>
                </a:moveTo>
                <a:cubicBezTo>
                  <a:pt x="21167" y="131233"/>
                  <a:pt x="42773" y="131783"/>
                  <a:pt x="63500" y="127000"/>
                </a:cubicBezTo>
                <a:cubicBezTo>
                  <a:pt x="70936" y="125284"/>
                  <a:pt x="75187" y="116308"/>
                  <a:pt x="82550" y="114300"/>
                </a:cubicBezTo>
                <a:cubicBezTo>
                  <a:pt x="99014" y="109810"/>
                  <a:pt x="116417" y="110067"/>
                  <a:pt x="133350" y="107950"/>
                </a:cubicBezTo>
                <a:cubicBezTo>
                  <a:pt x="165100" y="110067"/>
                  <a:pt x="199176" y="102184"/>
                  <a:pt x="228600" y="114300"/>
                </a:cubicBezTo>
                <a:cubicBezTo>
                  <a:pt x="240979" y="119397"/>
                  <a:pt x="228173" y="149775"/>
                  <a:pt x="241300" y="152400"/>
                </a:cubicBezTo>
                <a:lnTo>
                  <a:pt x="273050" y="158750"/>
                </a:lnTo>
                <a:cubicBezTo>
                  <a:pt x="302683" y="156633"/>
                  <a:pt x="333128" y="159605"/>
                  <a:pt x="361950" y="152400"/>
                </a:cubicBezTo>
                <a:cubicBezTo>
                  <a:pt x="376758" y="148698"/>
                  <a:pt x="400050" y="127000"/>
                  <a:pt x="400050" y="127000"/>
                </a:cubicBezTo>
                <a:cubicBezTo>
                  <a:pt x="454977" y="131993"/>
                  <a:pt x="456034" y="128481"/>
                  <a:pt x="495300" y="139700"/>
                </a:cubicBezTo>
                <a:cubicBezTo>
                  <a:pt x="501736" y="141539"/>
                  <a:pt x="508363" y="143057"/>
                  <a:pt x="514350" y="146050"/>
                </a:cubicBezTo>
                <a:cubicBezTo>
                  <a:pt x="521176" y="149463"/>
                  <a:pt x="526426" y="155650"/>
                  <a:pt x="533400" y="158750"/>
                </a:cubicBezTo>
                <a:cubicBezTo>
                  <a:pt x="545633" y="164187"/>
                  <a:pt x="571500" y="171450"/>
                  <a:pt x="571500" y="171450"/>
                </a:cubicBezTo>
                <a:cubicBezTo>
                  <a:pt x="613833" y="169333"/>
                  <a:pt x="656273" y="168772"/>
                  <a:pt x="698500" y="165100"/>
                </a:cubicBezTo>
                <a:cubicBezTo>
                  <a:pt x="705168" y="164520"/>
                  <a:pt x="711056" y="160373"/>
                  <a:pt x="717550" y="158750"/>
                </a:cubicBezTo>
                <a:cubicBezTo>
                  <a:pt x="732041" y="155127"/>
                  <a:pt x="753835" y="153308"/>
                  <a:pt x="768350" y="146050"/>
                </a:cubicBezTo>
                <a:cubicBezTo>
                  <a:pt x="817589" y="121431"/>
                  <a:pt x="758567" y="142961"/>
                  <a:pt x="806450" y="127000"/>
                </a:cubicBezTo>
                <a:cubicBezTo>
                  <a:pt x="881713" y="133272"/>
                  <a:pt x="909331" y="139190"/>
                  <a:pt x="990600" y="127000"/>
                </a:cubicBezTo>
                <a:cubicBezTo>
                  <a:pt x="998147" y="125868"/>
                  <a:pt x="1003024" y="118086"/>
                  <a:pt x="1009650" y="114300"/>
                </a:cubicBezTo>
                <a:cubicBezTo>
                  <a:pt x="1017869" y="109604"/>
                  <a:pt x="1026583" y="105833"/>
                  <a:pt x="1035050" y="101600"/>
                </a:cubicBezTo>
                <a:cubicBezTo>
                  <a:pt x="1039283" y="95250"/>
                  <a:pt x="1041278" y="86595"/>
                  <a:pt x="1047750" y="82550"/>
                </a:cubicBezTo>
                <a:cubicBezTo>
                  <a:pt x="1059102" y="75455"/>
                  <a:pt x="1085850" y="69850"/>
                  <a:pt x="1085850" y="69850"/>
                </a:cubicBezTo>
                <a:cubicBezTo>
                  <a:pt x="1098550" y="71967"/>
                  <a:pt x="1111381" y="73407"/>
                  <a:pt x="1123950" y="76200"/>
                </a:cubicBezTo>
                <a:cubicBezTo>
                  <a:pt x="1130484" y="77652"/>
                  <a:pt x="1138267" y="77817"/>
                  <a:pt x="1143000" y="82550"/>
                </a:cubicBezTo>
                <a:cubicBezTo>
                  <a:pt x="1189602" y="129152"/>
                  <a:pt x="1094423" y="71332"/>
                  <a:pt x="1168400" y="120650"/>
                </a:cubicBezTo>
                <a:cubicBezTo>
                  <a:pt x="1219105" y="154453"/>
                  <a:pt x="1154043" y="94737"/>
                  <a:pt x="1206500" y="139700"/>
                </a:cubicBezTo>
                <a:cubicBezTo>
                  <a:pt x="1215591" y="147492"/>
                  <a:pt x="1224108" y="156009"/>
                  <a:pt x="1231900" y="165100"/>
                </a:cubicBezTo>
                <a:cubicBezTo>
                  <a:pt x="1249010" y="185061"/>
                  <a:pt x="1246364" y="203494"/>
                  <a:pt x="1282700" y="209550"/>
                </a:cubicBezTo>
                <a:cubicBezTo>
                  <a:pt x="1350105" y="220784"/>
                  <a:pt x="1307958" y="214983"/>
                  <a:pt x="1409700" y="222250"/>
                </a:cubicBezTo>
                <a:cubicBezTo>
                  <a:pt x="1416050" y="224367"/>
                  <a:pt x="1423181" y="224887"/>
                  <a:pt x="1428750" y="228600"/>
                </a:cubicBezTo>
                <a:cubicBezTo>
                  <a:pt x="1507551" y="281134"/>
                  <a:pt x="1394136" y="218799"/>
                  <a:pt x="1466850" y="260350"/>
                </a:cubicBezTo>
                <a:cubicBezTo>
                  <a:pt x="1495162" y="276529"/>
                  <a:pt x="1490654" y="272731"/>
                  <a:pt x="1524000" y="279400"/>
                </a:cubicBezTo>
                <a:cubicBezTo>
                  <a:pt x="1528233" y="285750"/>
                  <a:pt x="1530741" y="293682"/>
                  <a:pt x="1536700" y="298450"/>
                </a:cubicBezTo>
                <a:cubicBezTo>
                  <a:pt x="1553492" y="311884"/>
                  <a:pt x="1585922" y="300490"/>
                  <a:pt x="1600200" y="298450"/>
                </a:cubicBezTo>
                <a:cubicBezTo>
                  <a:pt x="1679605" y="318301"/>
                  <a:pt x="1580881" y="292930"/>
                  <a:pt x="1644650" y="311150"/>
                </a:cubicBezTo>
                <a:cubicBezTo>
                  <a:pt x="1700464" y="327097"/>
                  <a:pt x="1643425" y="308625"/>
                  <a:pt x="1689100" y="323850"/>
                </a:cubicBezTo>
                <a:cubicBezTo>
                  <a:pt x="1693333" y="330200"/>
                  <a:pt x="1696057" y="337874"/>
                  <a:pt x="1701800" y="342900"/>
                </a:cubicBezTo>
                <a:cubicBezTo>
                  <a:pt x="1713287" y="352951"/>
                  <a:pt x="1727200" y="359833"/>
                  <a:pt x="1739900" y="368300"/>
                </a:cubicBezTo>
                <a:cubicBezTo>
                  <a:pt x="1746250" y="372533"/>
                  <a:pt x="1753554" y="375604"/>
                  <a:pt x="1758950" y="381000"/>
                </a:cubicBezTo>
                <a:cubicBezTo>
                  <a:pt x="1765300" y="387350"/>
                  <a:pt x="1772156" y="393232"/>
                  <a:pt x="1778000" y="400050"/>
                </a:cubicBezTo>
                <a:cubicBezTo>
                  <a:pt x="1784888" y="408085"/>
                  <a:pt x="1788920" y="418675"/>
                  <a:pt x="1797050" y="425450"/>
                </a:cubicBezTo>
                <a:cubicBezTo>
                  <a:pt x="1802192" y="429735"/>
                  <a:pt x="1809750" y="429683"/>
                  <a:pt x="1816100" y="431800"/>
                </a:cubicBezTo>
                <a:cubicBezTo>
                  <a:pt x="1847850" y="429683"/>
                  <a:pt x="1879649" y="428207"/>
                  <a:pt x="1911350" y="425450"/>
                </a:cubicBezTo>
                <a:cubicBezTo>
                  <a:pt x="1928351" y="423972"/>
                  <a:pt x="1946305" y="425438"/>
                  <a:pt x="1962150" y="419100"/>
                </a:cubicBezTo>
                <a:cubicBezTo>
                  <a:pt x="1981779" y="411249"/>
                  <a:pt x="1969616" y="392584"/>
                  <a:pt x="1981200" y="381000"/>
                </a:cubicBezTo>
                <a:cubicBezTo>
                  <a:pt x="1985933" y="376267"/>
                  <a:pt x="1993900" y="376767"/>
                  <a:pt x="2000250" y="374650"/>
                </a:cubicBezTo>
                <a:cubicBezTo>
                  <a:pt x="2008717" y="376767"/>
                  <a:pt x="2019024" y="375320"/>
                  <a:pt x="2025650" y="381000"/>
                </a:cubicBezTo>
                <a:cubicBezTo>
                  <a:pt x="2082907" y="430077"/>
                  <a:pt x="2014138" y="402563"/>
                  <a:pt x="2063750" y="419100"/>
                </a:cubicBezTo>
                <a:cubicBezTo>
                  <a:pt x="2065867" y="425450"/>
                  <a:pt x="2065919" y="432923"/>
                  <a:pt x="2070100" y="438150"/>
                </a:cubicBezTo>
                <a:cubicBezTo>
                  <a:pt x="2079052" y="449341"/>
                  <a:pt x="2095651" y="453017"/>
                  <a:pt x="2108200" y="457200"/>
                </a:cubicBezTo>
                <a:cubicBezTo>
                  <a:pt x="2138130" y="502095"/>
                  <a:pt x="2100568" y="446516"/>
                  <a:pt x="2139950" y="501650"/>
                </a:cubicBezTo>
                <a:cubicBezTo>
                  <a:pt x="2147489" y="512204"/>
                  <a:pt x="2155695" y="531312"/>
                  <a:pt x="2171700" y="533400"/>
                </a:cubicBezTo>
                <a:cubicBezTo>
                  <a:pt x="2213730" y="538882"/>
                  <a:pt x="2256367" y="537633"/>
                  <a:pt x="2298700" y="539750"/>
                </a:cubicBezTo>
                <a:cubicBezTo>
                  <a:pt x="2311400" y="541867"/>
                  <a:pt x="2324915" y="541148"/>
                  <a:pt x="2336800" y="546100"/>
                </a:cubicBezTo>
                <a:cubicBezTo>
                  <a:pt x="2350889" y="551971"/>
                  <a:pt x="2374900" y="571500"/>
                  <a:pt x="2374900" y="571500"/>
                </a:cubicBezTo>
                <a:cubicBezTo>
                  <a:pt x="2406650" y="569383"/>
                  <a:pt x="2439195" y="572520"/>
                  <a:pt x="2470150" y="565150"/>
                </a:cubicBezTo>
                <a:cubicBezTo>
                  <a:pt x="2484998" y="561615"/>
                  <a:pt x="2493770" y="544577"/>
                  <a:pt x="2508250" y="539750"/>
                </a:cubicBezTo>
                <a:lnTo>
                  <a:pt x="2546350" y="527050"/>
                </a:lnTo>
                <a:cubicBezTo>
                  <a:pt x="2567759" y="494937"/>
                  <a:pt x="2547428" y="516986"/>
                  <a:pt x="2578100" y="501650"/>
                </a:cubicBezTo>
                <a:cubicBezTo>
                  <a:pt x="2584926" y="498237"/>
                  <a:pt x="2590176" y="492050"/>
                  <a:pt x="2597150" y="488950"/>
                </a:cubicBezTo>
                <a:cubicBezTo>
                  <a:pt x="2609383" y="483513"/>
                  <a:pt x="2635250" y="476250"/>
                  <a:pt x="2635250" y="476250"/>
                </a:cubicBezTo>
                <a:cubicBezTo>
                  <a:pt x="2637367" y="469900"/>
                  <a:pt x="2637419" y="462427"/>
                  <a:pt x="2641600" y="457200"/>
                </a:cubicBezTo>
                <a:cubicBezTo>
                  <a:pt x="2653732" y="442035"/>
                  <a:pt x="2664362" y="445819"/>
                  <a:pt x="2679700" y="438150"/>
                </a:cubicBezTo>
                <a:cubicBezTo>
                  <a:pt x="2686526" y="434737"/>
                  <a:pt x="2692400" y="429683"/>
                  <a:pt x="2698750" y="425450"/>
                </a:cubicBezTo>
                <a:cubicBezTo>
                  <a:pt x="2735146" y="370855"/>
                  <a:pt x="2686683" y="435103"/>
                  <a:pt x="2730500" y="400050"/>
                </a:cubicBezTo>
                <a:cubicBezTo>
                  <a:pt x="2736459" y="395282"/>
                  <a:pt x="2737804" y="386396"/>
                  <a:pt x="2743200" y="381000"/>
                </a:cubicBezTo>
                <a:cubicBezTo>
                  <a:pt x="2748596" y="375604"/>
                  <a:pt x="2755900" y="372533"/>
                  <a:pt x="2762250" y="368300"/>
                </a:cubicBezTo>
                <a:cubicBezTo>
                  <a:pt x="2764367" y="330200"/>
                  <a:pt x="2763204" y="291775"/>
                  <a:pt x="2768600" y="254000"/>
                </a:cubicBezTo>
                <a:cubicBezTo>
                  <a:pt x="2769679" y="246445"/>
                  <a:pt x="2779803" y="242434"/>
                  <a:pt x="2781300" y="234950"/>
                </a:cubicBezTo>
                <a:cubicBezTo>
                  <a:pt x="2786299" y="209957"/>
                  <a:pt x="2784982" y="184098"/>
                  <a:pt x="2787650" y="158750"/>
                </a:cubicBezTo>
                <a:cubicBezTo>
                  <a:pt x="2788663" y="149129"/>
                  <a:pt x="2797697" y="88138"/>
                  <a:pt x="2800350" y="76200"/>
                </a:cubicBezTo>
                <a:cubicBezTo>
                  <a:pt x="2801802" y="69666"/>
                  <a:pt x="2805077" y="63644"/>
                  <a:pt x="2806700" y="57150"/>
                </a:cubicBezTo>
                <a:cubicBezTo>
                  <a:pt x="2807397" y="54361"/>
                  <a:pt x="2813957" y="13608"/>
                  <a:pt x="2819400" y="6350"/>
                </a:cubicBezTo>
                <a:cubicBezTo>
                  <a:pt x="2822240" y="2564"/>
                  <a:pt x="2827867" y="2117"/>
                  <a:pt x="2832100" y="0"/>
                </a:cubicBezTo>
              </a:path>
            </a:pathLst>
          </a:cu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1" name="Connecteur droit avec flèche 200"/>
          <p:cNvCxnSpPr/>
          <p:nvPr/>
        </p:nvCxnSpPr>
        <p:spPr>
          <a:xfrm>
            <a:off x="2650677" y="5815738"/>
            <a:ext cx="1071886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avec flèche 201"/>
          <p:cNvCxnSpPr/>
          <p:nvPr/>
        </p:nvCxnSpPr>
        <p:spPr>
          <a:xfrm>
            <a:off x="3738328" y="5622767"/>
            <a:ext cx="576000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avec flèche 202"/>
          <p:cNvCxnSpPr/>
          <p:nvPr/>
        </p:nvCxnSpPr>
        <p:spPr>
          <a:xfrm>
            <a:off x="3735262" y="5628640"/>
            <a:ext cx="0" cy="179999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ZoneTexte 203"/>
          <p:cNvSpPr txBox="1"/>
          <p:nvPr/>
        </p:nvSpPr>
        <p:spPr>
          <a:xfrm>
            <a:off x="3134782" y="5582216"/>
            <a:ext cx="603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10 min</a:t>
            </a:r>
          </a:p>
          <a:p>
            <a:pPr algn="ctr"/>
            <a:r>
              <a:rPr lang="fr-FR" sz="1100" dirty="0" smtClean="0">
                <a:cs typeface="Times New Roman"/>
              </a:rPr>
              <a:t>100 W</a:t>
            </a:r>
            <a:endParaRPr lang="fr-FR" sz="1100" dirty="0">
              <a:cs typeface="Times New Roman"/>
            </a:endParaRPr>
          </a:p>
        </p:txBody>
      </p:sp>
      <p:sp>
        <p:nvSpPr>
          <p:cNvPr id="205" name="ZoneTexte 204"/>
          <p:cNvSpPr txBox="1"/>
          <p:nvPr/>
        </p:nvSpPr>
        <p:spPr>
          <a:xfrm>
            <a:off x="3752095" y="5395610"/>
            <a:ext cx="5451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5 min</a:t>
            </a:r>
          </a:p>
          <a:p>
            <a:pPr algn="ctr"/>
            <a:r>
              <a:rPr lang="fr-FR" sz="1100" dirty="0" smtClean="0">
                <a:cs typeface="Times New Roman"/>
              </a:rPr>
              <a:t>50% MAP</a:t>
            </a:r>
            <a:endParaRPr lang="fr-FR" sz="1100" dirty="0">
              <a:cs typeface="Times New Roman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2694073" y="5246519"/>
            <a:ext cx="539996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ZoneTexte 206"/>
          <p:cNvSpPr txBox="1"/>
          <p:nvPr/>
        </p:nvSpPr>
        <p:spPr>
          <a:xfrm>
            <a:off x="2596048" y="5185946"/>
            <a:ext cx="7360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Warm-up</a:t>
            </a:r>
            <a:endParaRPr lang="fr-FR" sz="1050" dirty="0">
              <a:cs typeface="Times New Roman"/>
            </a:endParaRPr>
          </a:p>
        </p:txBody>
      </p:sp>
      <p:pic>
        <p:nvPicPr>
          <p:cNvPr id="210" name="Image 209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712" y="5521389"/>
            <a:ext cx="357429" cy="287999"/>
          </a:xfrm>
          <a:prstGeom prst="rect">
            <a:avLst/>
          </a:prstGeom>
        </p:spPr>
      </p:pic>
      <p:cxnSp>
        <p:nvCxnSpPr>
          <p:cNvPr id="211" name="Connecteur droit avec flèche 210"/>
          <p:cNvCxnSpPr/>
          <p:nvPr/>
        </p:nvCxnSpPr>
        <p:spPr>
          <a:xfrm rot="5400000">
            <a:off x="2246215" y="5600431"/>
            <a:ext cx="791995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avec flèche 211"/>
          <p:cNvCxnSpPr/>
          <p:nvPr/>
        </p:nvCxnSpPr>
        <p:spPr>
          <a:xfrm>
            <a:off x="1569135" y="5815738"/>
            <a:ext cx="1071886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avec flèche 212"/>
          <p:cNvCxnSpPr/>
          <p:nvPr/>
        </p:nvCxnSpPr>
        <p:spPr>
          <a:xfrm rot="5400000">
            <a:off x="1186450" y="5600432"/>
            <a:ext cx="791995" cy="0"/>
          </a:xfrm>
          <a:prstGeom prst="straightConnector1">
            <a:avLst/>
          </a:prstGeom>
          <a:ln w="12700" cap="rnd" cmpd="sng">
            <a:solidFill>
              <a:srgbClr val="000000"/>
            </a:solidFill>
            <a:prstDash val="dash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Rectangle 213"/>
          <p:cNvSpPr/>
          <p:nvPr/>
        </p:nvSpPr>
        <p:spPr>
          <a:xfrm>
            <a:off x="1645495" y="5249431"/>
            <a:ext cx="287999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5" name="ZoneTexte 214"/>
          <p:cNvSpPr txBox="1"/>
          <p:nvPr/>
        </p:nvSpPr>
        <p:spPr>
          <a:xfrm>
            <a:off x="1547471" y="5188858"/>
            <a:ext cx="479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Rest</a:t>
            </a:r>
            <a:endParaRPr lang="fr-FR" sz="1050" dirty="0">
              <a:cs typeface="Times New Roman"/>
            </a:endParaRPr>
          </a:p>
        </p:txBody>
      </p:sp>
      <p:sp>
        <p:nvSpPr>
          <p:cNvPr id="216" name="ZoneTexte 215"/>
          <p:cNvSpPr txBox="1"/>
          <p:nvPr/>
        </p:nvSpPr>
        <p:spPr>
          <a:xfrm>
            <a:off x="1787234" y="5587594"/>
            <a:ext cx="603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10 min</a:t>
            </a:r>
          </a:p>
          <a:p>
            <a:pPr algn="ctr"/>
            <a:r>
              <a:rPr lang="fr-FR" sz="1100" dirty="0" smtClean="0">
                <a:cs typeface="Times New Roman"/>
              </a:rPr>
              <a:t>Passive</a:t>
            </a:r>
            <a:endParaRPr lang="fr-FR" sz="1100" dirty="0">
              <a:cs typeface="Times New Roman"/>
            </a:endParaRPr>
          </a:p>
        </p:txBody>
      </p:sp>
      <p:cxnSp>
        <p:nvCxnSpPr>
          <p:cNvPr id="218" name="Connecteur droit 217"/>
          <p:cNvCxnSpPr/>
          <p:nvPr/>
        </p:nvCxnSpPr>
        <p:spPr>
          <a:xfrm>
            <a:off x="2535691" y="4312472"/>
            <a:ext cx="645" cy="822014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9" name="Image 218"/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736">
            <a:off x="1773648" y="4452820"/>
            <a:ext cx="440522" cy="60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0" name="ZoneTexte 219"/>
          <p:cNvSpPr txBox="1"/>
          <p:nvPr/>
        </p:nvSpPr>
        <p:spPr>
          <a:xfrm>
            <a:off x="2091268" y="4658142"/>
            <a:ext cx="4464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USG</a:t>
            </a:r>
          </a:p>
        </p:txBody>
      </p:sp>
      <p:sp>
        <p:nvSpPr>
          <p:cNvPr id="143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Exercising in the heat: Closer to the field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157" name="ZoneTexte 156"/>
          <p:cNvSpPr txBox="1"/>
          <p:nvPr/>
        </p:nvSpPr>
        <p:spPr>
          <a:xfrm>
            <a:off x="3846010" y="4622629"/>
            <a:ext cx="751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cs typeface="Times New Roman"/>
              </a:rPr>
              <a:t>RPE</a:t>
            </a:r>
          </a:p>
          <a:p>
            <a:pPr algn="ctr"/>
            <a:r>
              <a:rPr lang="en-GB" sz="1000" dirty="0" smtClean="0">
                <a:cs typeface="Times New Roman"/>
              </a:rPr>
              <a:t>TC</a:t>
            </a:r>
          </a:p>
        </p:txBody>
      </p:sp>
      <p:sp>
        <p:nvSpPr>
          <p:cNvPr id="142" name="ZoneTexte 141"/>
          <p:cNvSpPr txBox="1"/>
          <p:nvPr/>
        </p:nvSpPr>
        <p:spPr>
          <a:xfrm>
            <a:off x="6197820" y="3517908"/>
            <a:ext cx="11307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30 </a:t>
            </a:r>
            <a:r>
              <a:rPr lang="en-GB" sz="1100" dirty="0" smtClean="0"/>
              <a:t>± 5°C</a:t>
            </a:r>
          </a:p>
          <a:p>
            <a:pPr algn="ctr"/>
            <a:r>
              <a:rPr lang="en-GB" sz="1100" dirty="0" smtClean="0">
                <a:cs typeface="Times New Roman"/>
              </a:rPr>
              <a:t>75 </a:t>
            </a:r>
            <a:r>
              <a:rPr lang="en-GB" sz="1100" dirty="0" smtClean="0"/>
              <a:t>± 14% RH</a:t>
            </a:r>
          </a:p>
          <a:p>
            <a:pPr algn="ctr"/>
            <a:r>
              <a:rPr lang="fr-FR" sz="1100" dirty="0"/>
              <a:t>~</a:t>
            </a:r>
            <a:r>
              <a:rPr lang="fr-FR" sz="1100" dirty="0" smtClean="0">
                <a:cs typeface="Times New Roman"/>
                <a:sym typeface="Wingdings"/>
              </a:rPr>
              <a:t>16h/d </a:t>
            </a:r>
            <a:r>
              <a:rPr lang="fr-FR" sz="1100" dirty="0" err="1" smtClean="0">
                <a:cs typeface="Times New Roman"/>
                <a:sym typeface="Wingdings"/>
              </a:rPr>
              <a:t>outdoor</a:t>
            </a:r>
            <a:r>
              <a:rPr lang="fr-FR" sz="1100" dirty="0" smtClean="0">
                <a:cs typeface="Times New Roman"/>
              </a:rPr>
              <a:t> </a:t>
            </a:r>
            <a:endParaRPr lang="fr-FR" sz="1200" dirty="0">
              <a:cs typeface="Times New Roman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88406" y="3371644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40331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Image 85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40541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4024472"/>
            <a:ext cx="445671" cy="288000"/>
          </a:xfrm>
          <a:prstGeom prst="rect">
            <a:avLst/>
          </a:prstGeom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4" cstate="email">
            <a:grayscl/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36429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34198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3391361"/>
            <a:ext cx="445671" cy="288000"/>
          </a:xfrm>
          <a:prstGeom prst="rect">
            <a:avLst/>
          </a:prstGeom>
        </p:spPr>
      </p:pic>
      <p:sp>
        <p:nvSpPr>
          <p:cNvPr id="91" name="Signalisation droite 90"/>
          <p:cNvSpPr/>
          <p:nvPr/>
        </p:nvSpPr>
        <p:spPr>
          <a:xfrm rot="8144725" flipV="1">
            <a:off x="6226277" y="41290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Signalisation droite 91"/>
          <p:cNvSpPr/>
          <p:nvPr/>
        </p:nvSpPr>
        <p:spPr>
          <a:xfrm rot="18944725" flipV="1">
            <a:off x="6149676" y="37992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42954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Video Petri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4183756" y="960277"/>
            <a:ext cx="3250516" cy="577869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 rot="21364096">
            <a:off x="2777053" y="2245934"/>
            <a:ext cx="3644510" cy="3229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860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1615 -0.01574 C 0.01962 -0.01945 0.02465 -0.0213 0.03003 -0.0213 C 0.03611 -0.0213 0.04097 -0.01945 0.04444 -0.01574 L 0.06076 7.40741E-7 " pathEditMode="relative" rAng="0" ptsTypes="FffFF">
                                      <p:cBhvr>
                                        <p:cTn id="1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106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55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08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00"/>
                            </p:stCondLst>
                            <p:childTnLst>
                              <p:par>
                                <p:cTn id="21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01615 -0.01574 C 0.01962 -0.01945 0.02465 -0.0213 0.03003 -0.0213 C 0.03611 -0.0213 0.04097 -0.01945 0.04444 -0.01574 L 0.06076 7.40741E-7 " pathEditMode="relative" rAng="0" ptsTypes="FffFF">
                                      <p:cBhvr>
                                        <p:cTn id="2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1065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2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73" grpId="0" animBg="1"/>
      <p:bldP spid="32" grpId="0" animBg="1"/>
      <p:bldP spid="33" grpId="0" animBg="1"/>
      <p:bldP spid="36" grpId="0"/>
      <p:bldP spid="49" grpId="0"/>
      <p:bldP spid="50" grpId="0"/>
      <p:bldP spid="51" grpId="0" animBg="1"/>
      <p:bldP spid="54" grpId="0" animBg="1"/>
      <p:bldP spid="55" grpId="0"/>
      <p:bldP spid="93" grpId="0"/>
      <p:bldP spid="144" grpId="0" animBg="1"/>
      <p:bldP spid="147" grpId="0" animBg="1"/>
      <p:bldP spid="148" grpId="0"/>
      <p:bldP spid="167" grpId="0" animBg="1"/>
      <p:bldP spid="168" grpId="0"/>
      <p:bldP spid="169" grpId="0"/>
      <p:bldP spid="171" grpId="0"/>
      <p:bldP spid="179" grpId="0"/>
      <p:bldP spid="180" grpId="0"/>
      <p:bldP spid="181" grpId="0"/>
      <p:bldP spid="183" grpId="0" animBg="1"/>
      <p:bldP spid="191" grpId="0"/>
      <p:bldP spid="142" grpId="0"/>
      <p:bldP spid="84" grpId="0" animBg="1"/>
      <p:bldP spid="91" grpId="0" animBg="1"/>
      <p:bldP spid="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72" name="ZoneTexte 71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44554" y="29423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29423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29422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28523" y="4235507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35274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30026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30087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33801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38180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38349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34817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34453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30019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33801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33781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33781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38467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34957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34393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38625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40534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39814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4053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39878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41226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34780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34300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33340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3862564"/>
            <a:ext cx="357429" cy="287999"/>
          </a:xfrm>
          <a:prstGeom prst="rect">
            <a:avLst/>
          </a:prstGeom>
        </p:spPr>
      </p:pic>
      <p:sp>
        <p:nvSpPr>
          <p:cNvPr id="81" name="Signalisation droite 80"/>
          <p:cNvSpPr/>
          <p:nvPr/>
        </p:nvSpPr>
        <p:spPr>
          <a:xfrm rot="8144725" flipV="1">
            <a:off x="3090900" y="41290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Signalisation droite 81"/>
          <p:cNvSpPr/>
          <p:nvPr/>
        </p:nvSpPr>
        <p:spPr>
          <a:xfrm rot="18944725" flipV="1">
            <a:off x="3004774" y="38087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40297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88406" y="3371644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40331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6" name="Image 85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40541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4024472"/>
            <a:ext cx="445671" cy="288000"/>
          </a:xfrm>
          <a:prstGeom prst="rect">
            <a:avLst/>
          </a:prstGeom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6" cstate="email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36429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34198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3391361"/>
            <a:ext cx="445671" cy="288000"/>
          </a:xfrm>
          <a:prstGeom prst="rect">
            <a:avLst/>
          </a:prstGeom>
        </p:spPr>
      </p:pic>
      <p:sp>
        <p:nvSpPr>
          <p:cNvPr id="91" name="Signalisation droite 90"/>
          <p:cNvSpPr/>
          <p:nvPr/>
        </p:nvSpPr>
        <p:spPr>
          <a:xfrm rot="8144725" flipV="1">
            <a:off x="6226277" y="41290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Signalisation droite 91"/>
          <p:cNvSpPr/>
          <p:nvPr/>
        </p:nvSpPr>
        <p:spPr>
          <a:xfrm rot="18944725" flipV="1">
            <a:off x="6149676" y="37992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40181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594540" y="33673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38052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38222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34689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34325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graphicFrame>
        <p:nvGraphicFramePr>
          <p:cNvPr id="95" name="Graphique 9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325515"/>
              </p:ext>
            </p:extLst>
          </p:nvPr>
        </p:nvGraphicFramePr>
        <p:xfrm>
          <a:off x="713871" y="2743198"/>
          <a:ext cx="8324252" cy="403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014" y="3336724"/>
            <a:ext cx="1116499" cy="319188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272" y="2551532"/>
            <a:ext cx="1197261" cy="1047604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707" y="4705786"/>
            <a:ext cx="402108" cy="323999"/>
          </a:xfrm>
          <a:prstGeom prst="rect">
            <a:avLst/>
          </a:prstGeom>
        </p:spPr>
      </p:pic>
      <p:sp>
        <p:nvSpPr>
          <p:cNvPr id="102" name="Triangle rectangle 101"/>
          <p:cNvSpPr/>
          <p:nvPr/>
        </p:nvSpPr>
        <p:spPr>
          <a:xfrm rot="16200000">
            <a:off x="3180501" y="1596470"/>
            <a:ext cx="899999" cy="918383"/>
          </a:xfrm>
          <a:prstGeom prst="rtTriangle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ZoneTexte 99"/>
          <p:cNvSpPr txBox="1"/>
          <p:nvPr/>
        </p:nvSpPr>
        <p:spPr>
          <a:xfrm>
            <a:off x="2730399" y="3643212"/>
            <a:ext cx="110564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249 </a:t>
            </a:r>
            <a:r>
              <a:rPr lang="en-GB" sz="1400" dirty="0" smtClean="0"/>
              <a:t>± 38 W</a:t>
            </a:r>
            <a:endParaRPr lang="fr-FR" sz="1400" dirty="0">
              <a:cs typeface="Times New Roman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573306" y="4191585"/>
            <a:ext cx="7247224" cy="185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Triangle rectangle 97"/>
          <p:cNvSpPr/>
          <p:nvPr/>
        </p:nvSpPr>
        <p:spPr>
          <a:xfrm rot="16200000">
            <a:off x="3180576" y="1596471"/>
            <a:ext cx="899999" cy="918383"/>
          </a:xfrm>
          <a:prstGeom prst="rtTriangle">
            <a:avLst/>
          </a:prstGeom>
          <a:solidFill>
            <a:srgbClr val="00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40331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Image 61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40541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40244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6" cstate="email">
            <a:grayscl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36429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34198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3391361"/>
            <a:ext cx="445671" cy="288000"/>
          </a:xfrm>
          <a:prstGeom prst="rect">
            <a:avLst/>
          </a:prstGeom>
        </p:spPr>
      </p:pic>
      <p:cxnSp>
        <p:nvCxnSpPr>
          <p:cNvPr id="94" name="Connecteur droit avec flèche 93"/>
          <p:cNvCxnSpPr/>
          <p:nvPr/>
        </p:nvCxnSpPr>
        <p:spPr>
          <a:xfrm flipV="1">
            <a:off x="713871" y="42954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2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4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5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6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6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6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7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8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8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8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8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9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9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9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9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9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0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0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0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0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0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1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6296 " pathEditMode="relative" ptsTypes="AA">
                                      <p:cBhvr>
                                        <p:cTn id="1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2" dur="5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94444E-6 1.11111E-6 C 0.03178 0.00417 0.06372 0.00857 0.09862 0.00741 C 0.13351 0.00625 0.17067 -0.00579 0.20973 -0.00741 C 0.24879 -0.00903 0.2889 -0.00532 0.33334 -0.00185 C 0.37779 0.00162 0.43282 0.00741 0.4764 0.01296 C 0.51997 0.01852 0.56407 0.03033 0.59445 0.03148 C 0.62483 0.03264 0.64237 0.02801 0.65834 0.02037 C 0.67431 0.01273 0.67362 0.01019 0.69029 -0.01481 C 0.70695 -0.03981 0.74706 -0.11042 0.75834 -0.12963 " pathEditMode="relative" ptsTypes="aaaaaaaaA">
                                      <p:cBhvr>
                                        <p:cTn id="145" dur="5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8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/>
      <p:bldP spid="49" grpId="0"/>
      <p:bldP spid="50" grpId="0"/>
      <p:bldP spid="51" grpId="0" animBg="1"/>
      <p:bldP spid="54" grpId="0" animBg="1"/>
      <p:bldP spid="55" grpId="0"/>
      <p:bldP spid="56" grpId="0"/>
      <p:bldP spid="57" grpId="0" animBg="1"/>
      <p:bldP spid="58" grpId="0" animBg="1"/>
      <p:bldP spid="59" grpId="0" animBg="1"/>
      <p:bldP spid="68" grpId="0" animBg="1"/>
      <p:bldP spid="69" grpId="0"/>
      <p:bldP spid="77" grpId="0" animBg="1"/>
      <p:bldP spid="78" grpId="0"/>
      <p:bldP spid="79" grpId="0"/>
      <p:bldP spid="81" grpId="0" animBg="1"/>
      <p:bldP spid="82" grpId="0" animBg="1"/>
      <p:bldP spid="83" grpId="0"/>
      <p:bldP spid="84" grpId="0" animBg="1"/>
      <p:bldP spid="91" grpId="0" animBg="1"/>
      <p:bldP spid="92" grpId="0" animBg="1"/>
      <p:bldP spid="93" grpId="0"/>
      <p:bldP spid="144" grpId="0" animBg="1"/>
      <p:bldP spid="147" grpId="0" animBg="1"/>
      <p:bldP spid="148" grpId="0"/>
      <p:bldGraphic spid="95" grpId="0">
        <p:bldAsOne/>
      </p:bldGraphic>
      <p:bldP spid="102" grpId="3" animBg="1"/>
      <p:bldP spid="100" grpId="0" animBg="1"/>
      <p:bldP spid="101" grpId="0" animBg="1"/>
      <p:bldP spid="101" grpId="1" animBg="1"/>
      <p:bldP spid="98" grpId="0" animBg="1"/>
      <p:bldP spid="98" grpId="1" animBg="1"/>
      <p:bldP spid="9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4554" y="11389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11389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11388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17240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11992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12053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20146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20315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16783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16419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11985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1576711"/>
            <a:ext cx="939841" cy="924988"/>
          </a:xfrm>
          <a:prstGeom prst="rect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20433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16923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16359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20591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2250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2178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22500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2184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23192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16746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16266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15306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2059164"/>
            <a:ext cx="357429" cy="287999"/>
          </a:xfrm>
          <a:prstGeom prst="rect">
            <a:avLst/>
          </a:prstGeom>
        </p:spPr>
      </p:pic>
      <p:sp>
        <p:nvSpPr>
          <p:cNvPr id="81" name="Signalisation droite 80"/>
          <p:cNvSpPr/>
          <p:nvPr/>
        </p:nvSpPr>
        <p:spPr>
          <a:xfrm rot="8144725" flipV="1">
            <a:off x="3090900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22263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88406" y="1568244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ignalisation droite 90"/>
          <p:cNvSpPr/>
          <p:nvPr/>
        </p:nvSpPr>
        <p:spPr>
          <a:xfrm rot="8144725" flipV="1">
            <a:off x="6226277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22147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594540" y="15639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20018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20188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16655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16291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3149159" y="1576144"/>
            <a:ext cx="939841" cy="924988"/>
          </a:xfrm>
          <a:prstGeom prst="rect">
            <a:avLst/>
          </a:prstGeom>
          <a:solidFill>
            <a:srgbClr val="00FF00"/>
          </a:solid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22507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22210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16164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1587961"/>
            <a:ext cx="445671" cy="288000"/>
          </a:xfrm>
          <a:prstGeom prst="rect">
            <a:avLst/>
          </a:prstGeom>
        </p:spPr>
      </p:pic>
      <p:sp>
        <p:nvSpPr>
          <p:cNvPr id="82" name="Signalisation droite 81"/>
          <p:cNvSpPr/>
          <p:nvPr/>
        </p:nvSpPr>
        <p:spPr>
          <a:xfrm rot="18944725" flipV="1">
            <a:off x="3004774" y="20053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22507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2221072"/>
            <a:ext cx="445671" cy="288000"/>
          </a:xfrm>
          <a:prstGeom prst="rect">
            <a:avLst/>
          </a:prstGeom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7" cstate="email">
            <a:grayscl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16164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1587961"/>
            <a:ext cx="445671" cy="288000"/>
          </a:xfrm>
          <a:prstGeom prst="rect">
            <a:avLst/>
          </a:prstGeom>
        </p:spPr>
      </p:pic>
      <p:sp>
        <p:nvSpPr>
          <p:cNvPr id="92" name="Signalisation droite 91"/>
          <p:cNvSpPr/>
          <p:nvPr/>
        </p:nvSpPr>
        <p:spPr>
          <a:xfrm rot="18944725" flipV="1">
            <a:off x="6149676" y="19958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24920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6" name="Graphique 1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157185"/>
              </p:ext>
            </p:extLst>
          </p:nvPr>
        </p:nvGraphicFramePr>
        <p:xfrm>
          <a:off x="713871" y="2743198"/>
          <a:ext cx="8324252" cy="4037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014" y="3336724"/>
            <a:ext cx="2169986" cy="319188"/>
          </a:xfrm>
          <a:prstGeom prst="rect">
            <a:avLst/>
          </a:prstGeom>
        </p:spPr>
      </p:pic>
      <p:pic>
        <p:nvPicPr>
          <p:cNvPr id="117" name="Image 116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272" y="2551532"/>
            <a:ext cx="1197261" cy="1047604"/>
          </a:xfrm>
          <a:prstGeom prst="rect">
            <a:avLst/>
          </a:prstGeom>
        </p:spPr>
      </p:pic>
      <p:sp>
        <p:nvSpPr>
          <p:cNvPr id="118" name="ZoneTexte 117"/>
          <p:cNvSpPr txBox="1"/>
          <p:nvPr/>
        </p:nvSpPr>
        <p:spPr>
          <a:xfrm>
            <a:off x="1968549" y="4537480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+14 </a:t>
            </a:r>
            <a:r>
              <a:rPr lang="en-GB" sz="1100" dirty="0" smtClean="0"/>
              <a:t>± 29 W</a:t>
            </a:r>
            <a:endParaRPr lang="fr-FR" sz="1100" dirty="0">
              <a:cs typeface="Times New Roman"/>
            </a:endParaRPr>
          </a:p>
        </p:txBody>
      </p:sp>
      <p:sp>
        <p:nvSpPr>
          <p:cNvPr id="119" name="ZoneTexte 118"/>
          <p:cNvSpPr txBox="1"/>
          <p:nvPr/>
        </p:nvSpPr>
        <p:spPr>
          <a:xfrm>
            <a:off x="3687905" y="4537480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+13 </a:t>
            </a:r>
            <a:r>
              <a:rPr lang="en-GB" sz="1100" dirty="0" smtClean="0"/>
              <a:t>± 23 W</a:t>
            </a:r>
            <a:endParaRPr lang="fr-FR" sz="1100" dirty="0">
              <a:cs typeface="Times New Roman"/>
            </a:endParaRPr>
          </a:p>
        </p:txBody>
      </p:sp>
      <p:sp>
        <p:nvSpPr>
          <p:cNvPr id="120" name="ZoneTexte 119"/>
          <p:cNvSpPr txBox="1"/>
          <p:nvPr/>
        </p:nvSpPr>
        <p:spPr>
          <a:xfrm>
            <a:off x="5523340" y="4675691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+11 </a:t>
            </a:r>
            <a:r>
              <a:rPr lang="en-GB" sz="1100" dirty="0" smtClean="0"/>
              <a:t>± 19 W</a:t>
            </a:r>
            <a:endParaRPr lang="fr-FR" sz="1100" dirty="0">
              <a:cs typeface="Times New Roman"/>
            </a:endParaRPr>
          </a:p>
        </p:txBody>
      </p:sp>
      <p:sp>
        <p:nvSpPr>
          <p:cNvPr id="121" name="ZoneTexte 120"/>
          <p:cNvSpPr txBox="1"/>
          <p:nvPr/>
        </p:nvSpPr>
        <p:spPr>
          <a:xfrm>
            <a:off x="7318896" y="4789991"/>
            <a:ext cx="863999" cy="261610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+2 </a:t>
            </a:r>
            <a:r>
              <a:rPr lang="en-GB" sz="1100" dirty="0" smtClean="0"/>
              <a:t>± 22 W</a:t>
            </a:r>
            <a:endParaRPr lang="fr-FR" sz="1100" dirty="0">
              <a:cs typeface="Times New Roman"/>
            </a:endParaRPr>
          </a:p>
        </p:txBody>
      </p:sp>
      <p:cxnSp>
        <p:nvCxnSpPr>
          <p:cNvPr id="123" name="Connecteur droit 122"/>
          <p:cNvCxnSpPr/>
          <p:nvPr/>
        </p:nvCxnSpPr>
        <p:spPr>
          <a:xfrm flipH="1">
            <a:off x="3625587" y="2507309"/>
            <a:ext cx="1" cy="451791"/>
          </a:xfrm>
          <a:prstGeom prst="line">
            <a:avLst/>
          </a:prstGeom>
          <a:ln w="12700" cmpd="sng">
            <a:solidFill>
              <a:srgbClr val="000000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4" name="Image 123"/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483" y="2564235"/>
            <a:ext cx="576000" cy="8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ZoneTexte 124"/>
          <p:cNvSpPr txBox="1"/>
          <p:nvPr/>
        </p:nvSpPr>
        <p:spPr>
          <a:xfrm>
            <a:off x="3910811" y="3595086"/>
            <a:ext cx="2086143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+10 </a:t>
            </a:r>
            <a:r>
              <a:rPr lang="en-GB" sz="1400" dirty="0" smtClean="0"/>
              <a:t>± 18 W     </a:t>
            </a:r>
            <a:r>
              <a:rPr lang="fr-FR" sz="1400" dirty="0" smtClean="0">
                <a:cs typeface="Times New Roman"/>
              </a:rPr>
              <a:t>-</a:t>
            </a:r>
            <a:r>
              <a:rPr lang="fr-FR" sz="1400" dirty="0">
                <a:cs typeface="Times New Roman"/>
              </a:rPr>
              <a:t>25 </a:t>
            </a:r>
            <a:r>
              <a:rPr lang="en-GB" sz="1400" dirty="0"/>
              <a:t>± 64 </a:t>
            </a:r>
            <a:r>
              <a:rPr lang="en-GB" sz="1400" dirty="0" smtClean="0"/>
              <a:t>sec</a:t>
            </a:r>
          </a:p>
          <a:p>
            <a:pPr algn="ctr"/>
            <a:r>
              <a:rPr lang="en-GB" sz="1100" dirty="0" smtClean="0">
                <a:cs typeface="Times New Roman"/>
              </a:rPr>
              <a:t>+4.4 </a:t>
            </a:r>
            <a:r>
              <a:rPr lang="en-GB" sz="1100" dirty="0" smtClean="0"/>
              <a:t>± 4.6%              </a:t>
            </a:r>
            <a:r>
              <a:rPr lang="en-GB" sz="1100" dirty="0">
                <a:cs typeface="Times New Roman"/>
              </a:rPr>
              <a:t>-1.2 </a:t>
            </a:r>
            <a:r>
              <a:rPr lang="en-GB" sz="1100" dirty="0"/>
              <a:t>± 1.6</a:t>
            </a:r>
            <a:r>
              <a:rPr lang="en-GB" sz="1100" dirty="0" smtClean="0"/>
              <a:t>%</a:t>
            </a:r>
            <a:endParaRPr lang="fr-FR" sz="1100" dirty="0">
              <a:cs typeface="Times New Roman"/>
            </a:endParaRPr>
          </a:p>
        </p:txBody>
      </p:sp>
      <p:sp>
        <p:nvSpPr>
          <p:cNvPr id="127" name="ZoneTexte 126"/>
          <p:cNvSpPr txBox="1"/>
          <p:nvPr/>
        </p:nvSpPr>
        <p:spPr>
          <a:xfrm>
            <a:off x="3702239" y="2700871"/>
            <a:ext cx="137517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cs typeface="Times New Roman"/>
              </a:rPr>
              <a:t>Beneficial - Likely moderate</a:t>
            </a:r>
            <a:endParaRPr lang="en-GB" sz="1400" dirty="0"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083800" y="294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7" name="ZoneTexte 96"/>
          <p:cNvSpPr txBox="1"/>
          <p:nvPr/>
        </p:nvSpPr>
        <p:spPr>
          <a:xfrm>
            <a:off x="2730399" y="3643212"/>
            <a:ext cx="110564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040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249 </a:t>
            </a:r>
            <a:r>
              <a:rPr lang="en-GB" sz="1400" dirty="0" smtClean="0"/>
              <a:t>± 38 W</a:t>
            </a:r>
            <a:endParaRPr lang="fr-FR" sz="1400" dirty="0">
              <a:cs typeface="Times New Roman"/>
            </a:endParaRPr>
          </a:p>
        </p:txBody>
      </p:sp>
      <p:pic>
        <p:nvPicPr>
          <p:cNvPr id="98" name="Image 97"/>
          <p:cNvPicPr>
            <a:picLocks noChangeAspect="1"/>
          </p:cNvPicPr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0707" y="4705786"/>
            <a:ext cx="402108" cy="323999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1580649" y="4235987"/>
            <a:ext cx="7247224" cy="185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 flipH="1">
            <a:off x="3199182" y="4363271"/>
            <a:ext cx="12700" cy="1762322"/>
          </a:xfrm>
          <a:prstGeom prst="line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5030119" y="4363271"/>
            <a:ext cx="0" cy="1762606"/>
          </a:xfrm>
          <a:prstGeom prst="line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 flipH="1">
            <a:off x="6865869" y="4362987"/>
            <a:ext cx="1" cy="1762606"/>
          </a:xfrm>
          <a:prstGeom prst="line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Forme libre 101"/>
          <p:cNvSpPr/>
          <p:nvPr/>
        </p:nvSpPr>
        <p:spPr>
          <a:xfrm>
            <a:off x="1740050" y="4371453"/>
            <a:ext cx="6946922" cy="1022370"/>
          </a:xfrm>
          <a:custGeom>
            <a:avLst/>
            <a:gdLst>
              <a:gd name="connsiteX0" fmla="*/ 0 w 6946900"/>
              <a:gd name="connsiteY0" fmla="*/ 762000 h 1022350"/>
              <a:gd name="connsiteX1" fmla="*/ 368300 w 6946900"/>
              <a:gd name="connsiteY1" fmla="*/ 768350 h 1022350"/>
              <a:gd name="connsiteX2" fmla="*/ 723900 w 6946900"/>
              <a:gd name="connsiteY2" fmla="*/ 800100 h 1022350"/>
              <a:gd name="connsiteX3" fmla="*/ 1098550 w 6946900"/>
              <a:gd name="connsiteY3" fmla="*/ 812800 h 1022350"/>
              <a:gd name="connsiteX4" fmla="*/ 1460500 w 6946900"/>
              <a:gd name="connsiteY4" fmla="*/ 781050 h 1022350"/>
              <a:gd name="connsiteX5" fmla="*/ 1828800 w 6946900"/>
              <a:gd name="connsiteY5" fmla="*/ 768350 h 1022350"/>
              <a:gd name="connsiteX6" fmla="*/ 2197100 w 6946900"/>
              <a:gd name="connsiteY6" fmla="*/ 768350 h 1022350"/>
              <a:gd name="connsiteX7" fmla="*/ 2559050 w 6946900"/>
              <a:gd name="connsiteY7" fmla="*/ 768350 h 1022350"/>
              <a:gd name="connsiteX8" fmla="*/ 2927350 w 6946900"/>
              <a:gd name="connsiteY8" fmla="*/ 787400 h 1022350"/>
              <a:gd name="connsiteX9" fmla="*/ 3289300 w 6946900"/>
              <a:gd name="connsiteY9" fmla="*/ 806450 h 1022350"/>
              <a:gd name="connsiteX10" fmla="*/ 3657600 w 6946900"/>
              <a:gd name="connsiteY10" fmla="*/ 857250 h 1022350"/>
              <a:gd name="connsiteX11" fmla="*/ 4019550 w 6946900"/>
              <a:gd name="connsiteY11" fmla="*/ 863600 h 1022350"/>
              <a:gd name="connsiteX12" fmla="*/ 4387850 w 6946900"/>
              <a:gd name="connsiteY12" fmla="*/ 920750 h 1022350"/>
              <a:gd name="connsiteX13" fmla="*/ 4756150 w 6946900"/>
              <a:gd name="connsiteY13" fmla="*/ 965200 h 1022350"/>
              <a:gd name="connsiteX14" fmla="*/ 5118100 w 6946900"/>
              <a:gd name="connsiteY14" fmla="*/ 984250 h 1022350"/>
              <a:gd name="connsiteX15" fmla="*/ 5486400 w 6946900"/>
              <a:gd name="connsiteY15" fmla="*/ 1022350 h 1022350"/>
              <a:gd name="connsiteX16" fmla="*/ 5848350 w 6946900"/>
              <a:gd name="connsiteY16" fmla="*/ 996950 h 1022350"/>
              <a:gd name="connsiteX17" fmla="*/ 6216650 w 6946900"/>
              <a:gd name="connsiteY17" fmla="*/ 933450 h 1022350"/>
              <a:gd name="connsiteX18" fmla="*/ 6584950 w 6946900"/>
              <a:gd name="connsiteY18" fmla="*/ 584200 h 1022350"/>
              <a:gd name="connsiteX19" fmla="*/ 6946900 w 6946900"/>
              <a:gd name="connsiteY19" fmla="*/ 0 h 1022350"/>
              <a:gd name="connsiteX20" fmla="*/ 6946900 w 6946900"/>
              <a:gd name="connsiteY20" fmla="*/ 63500 h 1022350"/>
              <a:gd name="connsiteX21" fmla="*/ 6597650 w 6946900"/>
              <a:gd name="connsiteY21" fmla="*/ 596900 h 1022350"/>
              <a:gd name="connsiteX22" fmla="*/ 6223000 w 6946900"/>
              <a:gd name="connsiteY22" fmla="*/ 844550 h 1022350"/>
              <a:gd name="connsiteX23" fmla="*/ 5848350 w 6946900"/>
              <a:gd name="connsiteY23" fmla="*/ 933450 h 1022350"/>
              <a:gd name="connsiteX24" fmla="*/ 5486400 w 6946900"/>
              <a:gd name="connsiteY24" fmla="*/ 901700 h 1022350"/>
              <a:gd name="connsiteX25" fmla="*/ 5124450 w 6946900"/>
              <a:gd name="connsiteY25" fmla="*/ 844550 h 1022350"/>
              <a:gd name="connsiteX26" fmla="*/ 4756150 w 6946900"/>
              <a:gd name="connsiteY26" fmla="*/ 774700 h 1022350"/>
              <a:gd name="connsiteX27" fmla="*/ 4387850 w 6946900"/>
              <a:gd name="connsiteY27" fmla="*/ 800100 h 1022350"/>
              <a:gd name="connsiteX28" fmla="*/ 4019550 w 6946900"/>
              <a:gd name="connsiteY28" fmla="*/ 698500 h 1022350"/>
              <a:gd name="connsiteX29" fmla="*/ 3657600 w 6946900"/>
              <a:gd name="connsiteY29" fmla="*/ 717550 h 1022350"/>
              <a:gd name="connsiteX30" fmla="*/ 3289300 w 6946900"/>
              <a:gd name="connsiteY30" fmla="*/ 692150 h 1022350"/>
              <a:gd name="connsiteX31" fmla="*/ 2927350 w 6946900"/>
              <a:gd name="connsiteY31" fmla="*/ 692150 h 1022350"/>
              <a:gd name="connsiteX32" fmla="*/ 2559050 w 6946900"/>
              <a:gd name="connsiteY32" fmla="*/ 603250 h 1022350"/>
              <a:gd name="connsiteX33" fmla="*/ 2190750 w 6946900"/>
              <a:gd name="connsiteY33" fmla="*/ 565150 h 1022350"/>
              <a:gd name="connsiteX34" fmla="*/ 1828800 w 6946900"/>
              <a:gd name="connsiteY34" fmla="*/ 539750 h 1022350"/>
              <a:gd name="connsiteX35" fmla="*/ 1460500 w 6946900"/>
              <a:gd name="connsiteY35" fmla="*/ 609600 h 1022350"/>
              <a:gd name="connsiteX36" fmla="*/ 1098550 w 6946900"/>
              <a:gd name="connsiteY36" fmla="*/ 596900 h 1022350"/>
              <a:gd name="connsiteX37" fmla="*/ 730250 w 6946900"/>
              <a:gd name="connsiteY37" fmla="*/ 546100 h 1022350"/>
              <a:gd name="connsiteX38" fmla="*/ 368300 w 6946900"/>
              <a:gd name="connsiteY38" fmla="*/ 546100 h 1022350"/>
              <a:gd name="connsiteX39" fmla="*/ 0 w 6946900"/>
              <a:gd name="connsiteY39" fmla="*/ 762000 h 102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946900" h="1022350">
                <a:moveTo>
                  <a:pt x="0" y="762000"/>
                </a:moveTo>
                <a:lnTo>
                  <a:pt x="368300" y="768350"/>
                </a:lnTo>
                <a:lnTo>
                  <a:pt x="723900" y="800100"/>
                </a:lnTo>
                <a:lnTo>
                  <a:pt x="1098550" y="812800"/>
                </a:lnTo>
                <a:lnTo>
                  <a:pt x="1460500" y="781050"/>
                </a:lnTo>
                <a:lnTo>
                  <a:pt x="1828800" y="768350"/>
                </a:lnTo>
                <a:lnTo>
                  <a:pt x="2197100" y="768350"/>
                </a:lnTo>
                <a:lnTo>
                  <a:pt x="2559050" y="768350"/>
                </a:lnTo>
                <a:lnTo>
                  <a:pt x="2927350" y="787400"/>
                </a:lnTo>
                <a:lnTo>
                  <a:pt x="3289300" y="806450"/>
                </a:lnTo>
                <a:lnTo>
                  <a:pt x="3657600" y="857250"/>
                </a:lnTo>
                <a:lnTo>
                  <a:pt x="4019550" y="863600"/>
                </a:lnTo>
                <a:lnTo>
                  <a:pt x="4387850" y="920750"/>
                </a:lnTo>
                <a:lnTo>
                  <a:pt x="4756150" y="965200"/>
                </a:lnTo>
                <a:lnTo>
                  <a:pt x="5118100" y="984250"/>
                </a:lnTo>
                <a:lnTo>
                  <a:pt x="5486400" y="1022350"/>
                </a:lnTo>
                <a:lnTo>
                  <a:pt x="5848350" y="996950"/>
                </a:lnTo>
                <a:lnTo>
                  <a:pt x="6216650" y="933450"/>
                </a:lnTo>
                <a:lnTo>
                  <a:pt x="6584950" y="584200"/>
                </a:lnTo>
                <a:lnTo>
                  <a:pt x="6946900" y="0"/>
                </a:lnTo>
                <a:lnTo>
                  <a:pt x="6946900" y="63500"/>
                </a:lnTo>
                <a:lnTo>
                  <a:pt x="6597650" y="596900"/>
                </a:lnTo>
                <a:lnTo>
                  <a:pt x="6223000" y="844550"/>
                </a:lnTo>
                <a:lnTo>
                  <a:pt x="5848350" y="933450"/>
                </a:lnTo>
                <a:lnTo>
                  <a:pt x="5486400" y="901700"/>
                </a:lnTo>
                <a:lnTo>
                  <a:pt x="5124450" y="844550"/>
                </a:lnTo>
                <a:lnTo>
                  <a:pt x="4756150" y="774700"/>
                </a:lnTo>
                <a:lnTo>
                  <a:pt x="4387850" y="800100"/>
                </a:lnTo>
                <a:lnTo>
                  <a:pt x="4019550" y="698500"/>
                </a:lnTo>
                <a:lnTo>
                  <a:pt x="3657600" y="717550"/>
                </a:lnTo>
                <a:lnTo>
                  <a:pt x="3289300" y="692150"/>
                </a:lnTo>
                <a:lnTo>
                  <a:pt x="2927350" y="692150"/>
                </a:lnTo>
                <a:lnTo>
                  <a:pt x="2559050" y="603250"/>
                </a:lnTo>
                <a:lnTo>
                  <a:pt x="2190750" y="565150"/>
                </a:lnTo>
                <a:lnTo>
                  <a:pt x="1828800" y="539750"/>
                </a:lnTo>
                <a:lnTo>
                  <a:pt x="1460500" y="609600"/>
                </a:lnTo>
                <a:lnTo>
                  <a:pt x="1098550" y="596900"/>
                </a:lnTo>
                <a:lnTo>
                  <a:pt x="730250" y="546100"/>
                </a:lnTo>
                <a:lnTo>
                  <a:pt x="368300" y="546100"/>
                </a:lnTo>
                <a:lnTo>
                  <a:pt x="0" y="762000"/>
                </a:lnTo>
                <a:close/>
              </a:path>
            </a:pathLst>
          </a:custGeom>
          <a:solidFill>
            <a:srgbClr val="3366FF">
              <a:alpha val="5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03" name="Image 102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294" y="2970631"/>
            <a:ext cx="1040426" cy="481520"/>
          </a:xfrm>
          <a:prstGeom prst="rect">
            <a:avLst/>
          </a:prstGeom>
        </p:spPr>
      </p:pic>
      <p:sp>
        <p:nvSpPr>
          <p:cNvPr id="104" name="Flèche courbée vers le bas 103"/>
          <p:cNvSpPr/>
          <p:nvPr/>
        </p:nvSpPr>
        <p:spPr>
          <a:xfrm rot="10800000" flipH="1" flipV="1">
            <a:off x="5388443" y="2711762"/>
            <a:ext cx="360000" cy="273431"/>
          </a:xfrm>
          <a:prstGeom prst="curvedDownArrow">
            <a:avLst>
              <a:gd name="adj1" fmla="val 9120"/>
              <a:gd name="adj2" fmla="val 40832"/>
              <a:gd name="adj3" fmla="val 38722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5" name="Flèche courbée vers le bas 104"/>
          <p:cNvSpPr/>
          <p:nvPr/>
        </p:nvSpPr>
        <p:spPr>
          <a:xfrm rot="10800000" flipV="1">
            <a:off x="5216961" y="2581766"/>
            <a:ext cx="808079" cy="442972"/>
          </a:xfrm>
          <a:prstGeom prst="curvedDownArrow">
            <a:avLst>
              <a:gd name="adj1" fmla="val 3805"/>
              <a:gd name="adj2" fmla="val 23385"/>
              <a:gd name="adj3" fmla="val 26548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316840" y="3681309"/>
            <a:ext cx="88899" cy="11006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7" name="Image 106"/>
          <p:cNvPicPr>
            <a:picLocks noChangeAspect="1"/>
          </p:cNvPicPr>
          <p:nvPr/>
        </p:nvPicPr>
        <p:blipFill>
          <a:blip r:embed="rId30" cstate="email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845" y="2781062"/>
            <a:ext cx="308108" cy="383053"/>
          </a:xfrm>
          <a:prstGeom prst="rect">
            <a:avLst/>
          </a:prstGeom>
        </p:spPr>
      </p:pic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65905" y="242258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739" y="2221072"/>
            <a:ext cx="3781074" cy="3781074"/>
          </a:xfrm>
          <a:prstGeom prst="rect">
            <a:avLst/>
          </a:prstGeom>
        </p:spPr>
      </p:pic>
      <p:pic>
        <p:nvPicPr>
          <p:cNvPr id="128" name="Image 127" descr="atletismo.png"/>
          <p:cNvPicPr>
            <a:picLocks noChangeAspect="1"/>
          </p:cNvPicPr>
          <p:nvPr/>
        </p:nvPicPr>
        <p:blipFill>
          <a:blip r:embed="rId32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223" y="4398069"/>
            <a:ext cx="495638" cy="495638"/>
          </a:xfrm>
          <a:prstGeom prst="rect">
            <a:avLst/>
          </a:prstGeom>
        </p:spPr>
      </p:pic>
      <p:pic>
        <p:nvPicPr>
          <p:cNvPr id="129" name="Image 128" descr="ciclismo-mountain-bike.png"/>
          <p:cNvPicPr>
            <a:picLocks noChangeAspect="1"/>
          </p:cNvPicPr>
          <p:nvPr/>
        </p:nvPicPr>
        <p:blipFill>
          <a:blip r:embed="rId33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234" y="4818903"/>
            <a:ext cx="522063" cy="522063"/>
          </a:xfrm>
          <a:prstGeom prst="rect">
            <a:avLst/>
          </a:prstGeom>
        </p:spPr>
      </p:pic>
      <p:pic>
        <p:nvPicPr>
          <p:cNvPr id="130" name="Image 129" descr="futebol.png"/>
          <p:cNvPicPr>
            <a:picLocks noChangeAspect="1"/>
          </p:cNvPicPr>
          <p:nvPr/>
        </p:nvPicPr>
        <p:blipFill>
          <a:blip r:embed="rId34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134" y="4818903"/>
            <a:ext cx="516635" cy="516635"/>
          </a:xfrm>
          <a:prstGeom prst="rect">
            <a:avLst/>
          </a:prstGeom>
        </p:spPr>
      </p:pic>
      <p:pic>
        <p:nvPicPr>
          <p:cNvPr id="131" name="Image 130" descr="remo.png"/>
          <p:cNvPicPr>
            <a:picLocks noChangeAspect="1"/>
          </p:cNvPicPr>
          <p:nvPr/>
        </p:nvPicPr>
        <p:blipFill>
          <a:blip r:embed="rId35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790" y="4095128"/>
            <a:ext cx="534777" cy="534777"/>
          </a:xfrm>
          <a:prstGeom prst="rect">
            <a:avLst/>
          </a:prstGeom>
        </p:spPr>
      </p:pic>
      <p:pic>
        <p:nvPicPr>
          <p:cNvPr id="132" name="Image 131" descr="tenis.png"/>
          <p:cNvPicPr>
            <a:picLocks noChangeAspect="1"/>
          </p:cNvPicPr>
          <p:nvPr/>
        </p:nvPicPr>
        <p:blipFill>
          <a:blip r:embed="rId36" cstate="email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274" y="4389603"/>
            <a:ext cx="499325" cy="499325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>
            <a:off x="6692572" y="3580774"/>
            <a:ext cx="15409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>
                <a:latin typeface="Handwriting - Dakota"/>
                <a:cs typeface="Handwriting - Dakota"/>
              </a:rPr>
              <a:t>Ice-Vest</a:t>
            </a:r>
            <a:r>
              <a:rPr lang="fr-FR" sz="1400" dirty="0" smtClean="0">
                <a:latin typeface="Handwriting - Dakota"/>
                <a:cs typeface="Handwriting - Dakota"/>
              </a:rPr>
              <a:t> PC</a:t>
            </a:r>
          </a:p>
          <a:p>
            <a:pPr algn="ctr"/>
            <a:r>
              <a:rPr lang="fr-FR" sz="1400" dirty="0" smtClean="0">
                <a:latin typeface="Handwriting - Dakota"/>
                <a:cs typeface="Handwriting - Dakota"/>
              </a:rPr>
              <a:t>≈</a:t>
            </a:r>
            <a:r>
              <a:rPr lang="fr-FR" sz="1400" b="1" dirty="0" smtClean="0">
                <a:latin typeface="Handwriting - Dakota"/>
                <a:cs typeface="Handwriting - Dakota"/>
              </a:rPr>
              <a:t>30</a:t>
            </a:r>
            <a:r>
              <a:rPr lang="fr-FR" sz="1400" dirty="0" smtClean="0">
                <a:latin typeface="Handwriting - Dakota"/>
                <a:cs typeface="Handwriting - Dakota"/>
              </a:rPr>
              <a:t>min / </a:t>
            </a:r>
            <a:r>
              <a:rPr lang="fr-FR" sz="1400" b="1" dirty="0" smtClean="0">
                <a:latin typeface="Handwriting - Dakota"/>
                <a:cs typeface="Handwriting - Dakota"/>
              </a:rPr>
              <a:t>30</a:t>
            </a:r>
            <a:r>
              <a:rPr lang="fr-FR" sz="1400" dirty="0" smtClean="0">
                <a:latin typeface="Handwriting - Dakota"/>
                <a:cs typeface="Handwriting - Dakota"/>
              </a:rPr>
              <a:t>min</a:t>
            </a:r>
            <a:endParaRPr lang="fr-FR" sz="1400" dirty="0">
              <a:latin typeface="Handwriting - Dakota"/>
              <a:cs typeface="Handwriting - Dakota"/>
            </a:endParaRPr>
          </a:p>
        </p:txBody>
      </p:sp>
      <p:pic>
        <p:nvPicPr>
          <p:cNvPr id="122" name="chart"/>
          <p:cNvPicPr>
            <a:picLocks noChangeAspect="1"/>
          </p:cNvPicPr>
          <p:nvPr/>
        </p:nvPicPr>
        <p:blipFill rotWithShape="1">
          <a:blip r:embed="rId37" cstate="email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44545" y1="28676" x2="50909" y2="87500"/>
                        <a14:foregroundMark x1="78182" y1="40441" x2="12727" y2="61765"/>
                        <a14:foregroundMark x1="50909" y1="32353" x2="84545" y2="61765"/>
                        <a14:foregroundMark x1="85455" y1="66912" x2="16364" y2="68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358" y="4017331"/>
            <a:ext cx="359997" cy="44668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245" y="4053313"/>
            <a:ext cx="429541" cy="42954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60945">
            <a:off x="4361832" y="4123636"/>
            <a:ext cx="65666" cy="215996"/>
          </a:xfrm>
          <a:prstGeom prst="rect">
            <a:avLst/>
          </a:prstGeom>
        </p:spPr>
      </p:pic>
      <p:sp>
        <p:nvSpPr>
          <p:cNvPr id="110" name="ZoneTexte 109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1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8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9.16667E-6 6.66667E-6 C 0.00799 -0.01134 0.01598 -0.02245 0.03195 -0.02777 C 0.04792 -0.0331 0.07448 -0.03171 0.09584 -0.03148 C 0.11719 -0.03124 0.14185 -0.02476 0.15973 -0.02592 C 0.17761 -0.02708 0.17431 -0.04004 0.20278 -0.03888 C 0.23126 -0.03773 0.28698 -0.02384 0.33056 -0.01851 C 0.37414 -0.01319 0.42518 -0.0118 0.46389 -0.0074 C 0.50261 -0.003 0.53542 0.00348 0.56251 0.00741 C 0.58959 0.01135 0.60712 0.01829 0.62639 0.01667 C 0.64567 0.01505 0.65573 0.02223 0.67778 -0.00185 C 0.69983 -0.02592 0.74497 -0.10671 0.75834 -0.12777 " pathEditMode="relative" ptsTypes="aaaaaaaaaaA">
                                      <p:cBhvr>
                                        <p:cTn id="21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5" grpId="2" animBg="1"/>
      <p:bldP spid="118" grpId="0" animBg="1"/>
      <p:bldP spid="119" grpId="0" animBg="1"/>
      <p:bldP spid="120" grpId="0" animBg="1"/>
      <p:bldP spid="121" grpId="0" animBg="1"/>
      <p:bldP spid="125" grpId="0" animBg="1"/>
      <p:bldP spid="127" grpId="0"/>
      <p:bldP spid="99" grpId="0" animBg="1"/>
      <p:bldP spid="102" grpId="0" animBg="1"/>
      <p:bldP spid="104" grpId="0" animBg="1"/>
      <p:bldP spid="105" grpId="0" animBg="1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67"/>
            <a:ext cx="9088941" cy="1152000"/>
          </a:xfrm>
          <a:prstGeom prst="rect">
            <a:avLst/>
          </a:prstGeom>
        </p:spPr>
      </p:pic>
      <p:pic>
        <p:nvPicPr>
          <p:cNvPr id="16" name="Image 15" descr="logo_blanc_TD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75" y="158339"/>
            <a:ext cx="1657233" cy="8075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44554" y="1138900"/>
            <a:ext cx="4461192" cy="1360968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7474341" y="1138900"/>
            <a:ext cx="1201122" cy="135356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409040" y="1138899"/>
            <a:ext cx="1957238" cy="1351059"/>
          </a:xfrm>
          <a:prstGeom prst="rect">
            <a:avLst/>
          </a:prstGeom>
          <a:pattFill prst="lt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469961" y="1724035"/>
            <a:ext cx="759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cs typeface="Times New Roman"/>
              </a:rPr>
              <a:t>8-day</a:t>
            </a:r>
          </a:p>
          <a:p>
            <a:pPr algn="ctr"/>
            <a:r>
              <a:rPr lang="fr-FR" sz="1100" dirty="0" smtClean="0">
                <a:cs typeface="Times New Roman"/>
              </a:rPr>
              <a:t>Training</a:t>
            </a:r>
            <a:r>
              <a:rPr lang="fr-FR" sz="1200" dirty="0" smtClean="0">
                <a:cs typeface="Times New Roman"/>
              </a:rPr>
              <a:t> </a:t>
            </a:r>
            <a:r>
              <a:rPr lang="fr-FR" sz="1100" dirty="0" smtClean="0">
                <a:cs typeface="Times New Roman"/>
              </a:rPr>
              <a:t>camp</a:t>
            </a:r>
            <a:endParaRPr lang="fr-FR" sz="1200" dirty="0">
              <a:cs typeface="Times New Roman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796814" y="1199253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74486" y="1205331"/>
            <a:ext cx="1451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Pointe-à-Pitre</a:t>
            </a:r>
            <a:endParaRPr lang="fr-FR" sz="1400" b="1" dirty="0">
              <a:cs typeface="Times New Roman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229040" y="1576711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739" y="2014621"/>
            <a:ext cx="384064" cy="36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917" y="2031576"/>
            <a:ext cx="443077" cy="360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4356328" y="1678322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54"/>
          <p:cNvSpPr txBox="1"/>
          <p:nvPr/>
        </p:nvSpPr>
        <p:spPr>
          <a:xfrm>
            <a:off x="4251909" y="1641911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809453" y="1198595"/>
            <a:ext cx="55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cs typeface="Times New Roman"/>
              </a:rPr>
              <a:t>Paris</a:t>
            </a:r>
            <a:endParaRPr lang="fr-FR" sz="1400" b="1" dirty="0">
              <a:cs typeface="Times New Roman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149854" y="1576711"/>
            <a:ext cx="939841" cy="924988"/>
          </a:xfrm>
          <a:prstGeom prst="rect">
            <a:avLst/>
          </a:prstGeom>
          <a:pattFill prst="ltUpDiag">
            <a:fgClr>
              <a:srgbClr val="00FF00"/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070858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987702" y="1574762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cteur droit 60"/>
          <p:cNvCxnSpPr/>
          <p:nvPr/>
        </p:nvCxnSpPr>
        <p:spPr>
          <a:xfrm flipH="1">
            <a:off x="3391759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Image 6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114" y="2043381"/>
            <a:ext cx="557088" cy="3600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2107886" y="1692317"/>
            <a:ext cx="863998" cy="1512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ZoneTexte 68"/>
          <p:cNvSpPr txBox="1"/>
          <p:nvPr/>
        </p:nvSpPr>
        <p:spPr>
          <a:xfrm>
            <a:off x="2026792" y="1635977"/>
            <a:ext cx="10175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Familiarisation</a:t>
            </a:r>
            <a:endParaRPr lang="fr-FR" sz="1050" dirty="0">
              <a:cs typeface="Times New Roman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23" y="2059164"/>
            <a:ext cx="357429" cy="287999"/>
          </a:xfrm>
          <a:prstGeom prst="rect">
            <a:avLst/>
          </a:prstGeom>
        </p:spPr>
      </p:pic>
      <p:cxnSp>
        <p:nvCxnSpPr>
          <p:cNvPr id="71" name="Connecteur droit avec flèche 70"/>
          <p:cNvCxnSpPr/>
          <p:nvPr/>
        </p:nvCxnSpPr>
        <p:spPr>
          <a:xfrm>
            <a:off x="1583885" y="2250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1679190" y="2178028"/>
            <a:ext cx="0" cy="7200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H="1">
            <a:off x="1577889" y="22500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1678833" y="2184428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/>
          <p:cNvCxnSpPr/>
          <p:nvPr/>
        </p:nvCxnSpPr>
        <p:spPr>
          <a:xfrm flipH="1">
            <a:off x="1480473" y="2319272"/>
            <a:ext cx="108000" cy="0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093091" y="1674667"/>
            <a:ext cx="755999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ZoneTexte 77"/>
          <p:cNvSpPr txBox="1"/>
          <p:nvPr/>
        </p:nvSpPr>
        <p:spPr>
          <a:xfrm>
            <a:off x="1041422" y="1626605"/>
            <a:ext cx="8522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i="1" dirty="0" smtClean="0">
                <a:cs typeface="Times New Roman"/>
              </a:rPr>
              <a:t>V</a:t>
            </a:r>
            <a:r>
              <a:rPr lang="en-US" sz="1050" dirty="0" smtClean="0">
                <a:cs typeface="Times New Roman"/>
              </a:rPr>
              <a:t>O</a:t>
            </a:r>
            <a:r>
              <a:rPr lang="en-US" sz="1050" baseline="-25000" dirty="0" smtClean="0">
                <a:cs typeface="Times New Roman"/>
              </a:rPr>
              <a:t>2max</a:t>
            </a:r>
            <a:r>
              <a:rPr lang="fr-FR" sz="1050" dirty="0" smtClean="0">
                <a:cs typeface="Times New Roman"/>
              </a:rPr>
              <a:t> test</a:t>
            </a:r>
            <a:endParaRPr lang="fr-FR" sz="1050" dirty="0">
              <a:cs typeface="Times New Roman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1173485" y="1530629"/>
            <a:ext cx="8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.</a:t>
            </a:r>
            <a:endParaRPr lang="fr-FR" sz="900" dirty="0"/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750" y="2059164"/>
            <a:ext cx="357429" cy="287999"/>
          </a:xfrm>
          <a:prstGeom prst="rect">
            <a:avLst/>
          </a:prstGeom>
        </p:spPr>
      </p:pic>
      <p:sp>
        <p:nvSpPr>
          <p:cNvPr id="81" name="Signalisation droite 80"/>
          <p:cNvSpPr/>
          <p:nvPr/>
        </p:nvSpPr>
        <p:spPr>
          <a:xfrm rot="8144725" flipV="1">
            <a:off x="3090900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ZoneTexte 82"/>
          <p:cNvSpPr txBox="1"/>
          <p:nvPr/>
        </p:nvSpPr>
        <p:spPr>
          <a:xfrm>
            <a:off x="3114322" y="222639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288406" y="1568244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5" name="Connecteur droit 84"/>
          <p:cNvCxnSpPr/>
          <p:nvPr/>
        </p:nvCxnSpPr>
        <p:spPr>
          <a:xfrm flipH="1">
            <a:off x="6530311" y="2229712"/>
            <a:ext cx="43992" cy="4260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ignalisation droite 90"/>
          <p:cNvSpPr/>
          <p:nvPr/>
        </p:nvSpPr>
        <p:spPr>
          <a:xfrm rot="8144725" flipV="1">
            <a:off x="6226277" y="2325681"/>
            <a:ext cx="432000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/>
          <p:cNvSpPr txBox="1"/>
          <p:nvPr/>
        </p:nvSpPr>
        <p:spPr>
          <a:xfrm>
            <a:off x="6260092" y="2214722"/>
            <a:ext cx="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594540" y="1563980"/>
            <a:ext cx="939841" cy="92498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prstClr val="white"/>
            </a:bgClr>
          </a:pattFill>
          <a:ln w="31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5" name="Image 14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8387" y1="89697" x2="87742" y2="6061"/>
                        <a14:foregroundMark x1="94194" y1="29091" x2="94194" y2="81212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39" y="2001890"/>
            <a:ext cx="384064" cy="360000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9457"/>
                    </a14:imgEffect>
                    <a14:imgEffect>
                      <a14:saturation sat="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17" y="2018845"/>
            <a:ext cx="443077" cy="360000"/>
          </a:xfrm>
          <a:prstGeom prst="rect">
            <a:avLst/>
          </a:prstGeom>
        </p:spPr>
      </p:pic>
      <p:sp>
        <p:nvSpPr>
          <p:cNvPr id="147" name="Rectangle 146"/>
          <p:cNvSpPr/>
          <p:nvPr/>
        </p:nvSpPr>
        <p:spPr>
          <a:xfrm>
            <a:off x="7721828" y="1665591"/>
            <a:ext cx="684000" cy="180000"/>
          </a:xfrm>
          <a:prstGeom prst="rect">
            <a:avLst/>
          </a:prstGeom>
          <a:solidFill>
            <a:schemeClr val="bg1"/>
          </a:solidFill>
          <a:ln w="15875" cmpd="thickThin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ZoneTexte 147"/>
          <p:cNvSpPr txBox="1"/>
          <p:nvPr/>
        </p:nvSpPr>
        <p:spPr>
          <a:xfrm>
            <a:off x="7617409" y="1629180"/>
            <a:ext cx="8915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PV  +  HTT </a:t>
            </a:r>
            <a:endParaRPr lang="fr-FR" sz="1050" dirty="0">
              <a:cs typeface="Times New Roman"/>
            </a:endParaRP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15" y="2250700"/>
            <a:ext cx="268072" cy="21600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792" y="2221072"/>
            <a:ext cx="445671" cy="288000"/>
          </a:xfrm>
          <a:prstGeom prst="rect">
            <a:avLst/>
          </a:prstGeom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18" cstate="email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309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64" y="1616480"/>
            <a:ext cx="268072" cy="216000"/>
          </a:xfrm>
          <a:prstGeom prst="rect">
            <a:avLst/>
          </a:prstGeom>
        </p:spPr>
      </p:pic>
      <p:pic>
        <p:nvPicPr>
          <p:cNvPr id="66" name="Image 6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842" y="1587961"/>
            <a:ext cx="445671" cy="288000"/>
          </a:xfrm>
          <a:prstGeom prst="rect">
            <a:avLst/>
          </a:prstGeom>
        </p:spPr>
      </p:pic>
      <p:sp>
        <p:nvSpPr>
          <p:cNvPr id="82" name="Signalisation droite 81"/>
          <p:cNvSpPr/>
          <p:nvPr/>
        </p:nvSpPr>
        <p:spPr>
          <a:xfrm rot="18944725" flipV="1">
            <a:off x="3004774" y="2005331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067" y="2250700"/>
            <a:ext cx="268072" cy="216000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344" y="2221072"/>
            <a:ext cx="445671" cy="288000"/>
          </a:xfrm>
          <a:prstGeom prst="rect">
            <a:avLst/>
          </a:prstGeom>
        </p:spPr>
      </p:pic>
      <p:pic>
        <p:nvPicPr>
          <p:cNvPr id="88" name="Picture 4"/>
          <p:cNvPicPr>
            <a:picLocks noChangeAspect="1" noChangeArrowheads="1"/>
          </p:cNvPicPr>
          <p:nvPr/>
        </p:nvPicPr>
        <p:blipFill>
          <a:blip r:embed="rId18" cstate="email">
            <a:grayscl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5990" y1="72437" x2="8483" y2="38269"/>
                        <a14:foregroundMark x1="33419" y1="76765" x2="41388" y2="77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861" y="1839590"/>
            <a:ext cx="31899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6187" y1="24107" x2="68345" y2="30357"/>
                        <a14:foregroundMark x1="76978" y1="16071" x2="76978" y2="11607"/>
                        <a14:foregroundMark x1="51799" y1="33929" x2="57554" y2="36607"/>
                        <a14:foregroundMark x1="79856" y1="47321" x2="84173" y2="47321"/>
                        <a14:foregroundMark x1="73381" y1="49107" x2="63309" y2="61607"/>
                        <a14:foregroundMark x1="62590" y1="83036" x2="71942" y2="92857"/>
                        <a14:foregroundMark x1="82734" y1="91071" x2="92086" y2="81250"/>
                        <a14:foregroundMark x1="94964" y1="67857" x2="94964" y2="66071"/>
                        <a14:foregroundMark x1="89928" y1="42857" x2="84892" y2="42857"/>
                        <a14:foregroundMark x1="20144" y1="46429" x2="10072" y2="55357"/>
                        <a14:foregroundMark x1="7194" y1="60714" x2="5036" y2="71429"/>
                        <a14:foregroundMark x1="8633" y1="85714" x2="17266" y2="93750"/>
                        <a14:foregroundMark x1="25899" y1="91071" x2="36691" y2="7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16" y="1616480"/>
            <a:ext cx="268072" cy="216000"/>
          </a:xfrm>
          <a:prstGeom prst="rect">
            <a:avLst/>
          </a:prstGeom>
        </p:spPr>
      </p:pic>
      <p:pic>
        <p:nvPicPr>
          <p:cNvPr id="90" name="Image 8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394" y="1587961"/>
            <a:ext cx="445671" cy="288000"/>
          </a:xfrm>
          <a:prstGeom prst="rect">
            <a:avLst/>
          </a:prstGeom>
        </p:spPr>
      </p:pic>
      <p:sp>
        <p:nvSpPr>
          <p:cNvPr id="92" name="Signalisation droite 91"/>
          <p:cNvSpPr/>
          <p:nvPr/>
        </p:nvSpPr>
        <p:spPr>
          <a:xfrm rot="18944725" flipV="1">
            <a:off x="6149676" y="1995806"/>
            <a:ext cx="1262866" cy="36000"/>
          </a:xfrm>
          <a:prstGeom prst="homePlate">
            <a:avLst/>
          </a:prstGeom>
          <a:solidFill>
            <a:schemeClr val="bg1"/>
          </a:solidFill>
          <a:ln w="63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4" name="Connecteur droit avec flèche 93"/>
          <p:cNvCxnSpPr/>
          <p:nvPr/>
        </p:nvCxnSpPr>
        <p:spPr>
          <a:xfrm flipV="1">
            <a:off x="713871" y="2492063"/>
            <a:ext cx="8121826" cy="9635"/>
          </a:xfrm>
          <a:prstGeom prst="straightConnector1">
            <a:avLst/>
          </a:prstGeom>
          <a:ln w="19050" cap="rnd" cmpd="sng">
            <a:solidFill>
              <a:srgbClr val="000000"/>
            </a:solidFill>
            <a:prstDash val="solid"/>
            <a:round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4" name="Image 123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483" y="2564235"/>
            <a:ext cx="576000" cy="8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ZoneTexte 101"/>
          <p:cNvSpPr txBox="1"/>
          <p:nvPr/>
        </p:nvSpPr>
        <p:spPr>
          <a:xfrm>
            <a:off x="3910811" y="3595086"/>
            <a:ext cx="2086143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+10 </a:t>
            </a:r>
            <a:r>
              <a:rPr lang="en-GB" sz="1400" dirty="0" smtClean="0"/>
              <a:t>± 18 W     </a:t>
            </a:r>
            <a:r>
              <a:rPr lang="fr-FR" sz="1400" dirty="0" smtClean="0">
                <a:cs typeface="Times New Roman"/>
              </a:rPr>
              <a:t>-</a:t>
            </a:r>
            <a:r>
              <a:rPr lang="fr-FR" sz="1400" dirty="0">
                <a:cs typeface="Times New Roman"/>
              </a:rPr>
              <a:t>25 </a:t>
            </a:r>
            <a:r>
              <a:rPr lang="en-GB" sz="1400" dirty="0"/>
              <a:t>± 64 </a:t>
            </a:r>
            <a:r>
              <a:rPr lang="en-GB" sz="1400" dirty="0" smtClean="0"/>
              <a:t>sec</a:t>
            </a:r>
          </a:p>
          <a:p>
            <a:pPr algn="ctr"/>
            <a:r>
              <a:rPr lang="en-GB" sz="1100" dirty="0" smtClean="0">
                <a:cs typeface="Times New Roman"/>
              </a:rPr>
              <a:t>+4.4 </a:t>
            </a:r>
            <a:r>
              <a:rPr lang="en-GB" sz="1100" dirty="0" smtClean="0"/>
              <a:t>± 4.6%              </a:t>
            </a:r>
            <a:r>
              <a:rPr lang="en-GB" sz="1100" dirty="0">
                <a:cs typeface="Times New Roman"/>
              </a:rPr>
              <a:t>-1.2 </a:t>
            </a:r>
            <a:r>
              <a:rPr lang="en-GB" sz="1100" dirty="0"/>
              <a:t>± 1.6</a:t>
            </a:r>
            <a:r>
              <a:rPr lang="en-GB" sz="1100" dirty="0" smtClean="0"/>
              <a:t>%</a:t>
            </a:r>
            <a:endParaRPr lang="fr-FR" sz="1100" dirty="0">
              <a:cs typeface="Times New Roman"/>
            </a:endParaRPr>
          </a:p>
        </p:txBody>
      </p:sp>
      <p:pic>
        <p:nvPicPr>
          <p:cNvPr id="118" name="chart"/>
          <p:cNvPicPr>
            <a:picLocks noChangeAspect="1"/>
          </p:cNvPicPr>
          <p:nvPr/>
        </p:nvPicPr>
        <p:blipFill rotWithShape="1"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4545" y1="28676" x2="50909" y2="87500"/>
                        <a14:foregroundMark x1="78182" y1="40441" x2="12727" y2="61765"/>
                        <a14:foregroundMark x1="50909" y1="32353" x2="84545" y2="61765"/>
                        <a14:foregroundMark x1="85455" y1="66912" x2="16364" y2="68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8358" y="4017331"/>
            <a:ext cx="359997" cy="446689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245" y="4053313"/>
            <a:ext cx="429541" cy="42954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0083800" y="294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20" name="Image 119"/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660945">
            <a:off x="4361832" y="4123636"/>
            <a:ext cx="65666" cy="215996"/>
          </a:xfrm>
          <a:prstGeom prst="rect">
            <a:avLst/>
          </a:prstGeom>
        </p:spPr>
      </p:pic>
      <p:sp>
        <p:nvSpPr>
          <p:cNvPr id="34" name="Triangle rectangle 33"/>
          <p:cNvSpPr>
            <a:spLocks noChangeAspect="1"/>
          </p:cNvSpPr>
          <p:nvPr/>
        </p:nvSpPr>
        <p:spPr>
          <a:xfrm rot="13548151">
            <a:off x="8765905" y="2422583"/>
            <a:ext cx="144000" cy="139771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5" name="Connecteur droit 94"/>
          <p:cNvCxnSpPr/>
          <p:nvPr/>
        </p:nvCxnSpPr>
        <p:spPr>
          <a:xfrm flipV="1">
            <a:off x="4535848" y="3454401"/>
            <a:ext cx="0" cy="613799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83597" y="3456801"/>
            <a:ext cx="4546600" cy="2565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395898" y="3442732"/>
            <a:ext cx="4000500" cy="2870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698303" y="3456801"/>
            <a:ext cx="5943600" cy="28829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344796" y="3443525"/>
            <a:ext cx="2222500" cy="27178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99203" y="3442732"/>
            <a:ext cx="3911600" cy="25654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48957" y="3456225"/>
            <a:ext cx="4279900" cy="2667000"/>
          </a:xfrm>
          <a:prstGeom prst="rect">
            <a:avLst/>
          </a:prstGeom>
        </p:spPr>
      </p:pic>
      <p:pic>
        <p:nvPicPr>
          <p:cNvPr id="96" name="Image 95"/>
          <p:cNvPicPr>
            <a:picLocks noChangeAspect="1"/>
          </p:cNvPicPr>
          <p:nvPr/>
        </p:nvPicPr>
        <p:blipFill>
          <a:blip r:embed="rId34" cstate="email">
            <a:duotone>
              <a:prstClr val="black"/>
              <a:srgbClr val="FF000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357" y="3634025"/>
            <a:ext cx="419100" cy="419100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>
          <a:blip r:embed="rId35" cstate="email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79813" l="28563" r="71000">
                        <a14:foregroundMark x1="47500" y1="61625" x2="51313" y2="70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357" y="3634025"/>
            <a:ext cx="419100" cy="419100"/>
          </a:xfrm>
          <a:prstGeom prst="rect">
            <a:avLst/>
          </a:prstGeom>
        </p:spPr>
      </p:pic>
      <p:pic>
        <p:nvPicPr>
          <p:cNvPr id="98" name="Image 97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990" y="6161325"/>
            <a:ext cx="640367" cy="520298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609" y="5116486"/>
            <a:ext cx="583595" cy="683999"/>
          </a:xfrm>
          <a:prstGeom prst="rect">
            <a:avLst/>
          </a:prstGeom>
        </p:spPr>
      </p:pic>
      <p:pic>
        <p:nvPicPr>
          <p:cNvPr id="100" name="Image 99"/>
          <p:cNvPicPr>
            <a:picLocks noChangeAspect="1"/>
          </p:cNvPicPr>
          <p:nvPr/>
        </p:nvPicPr>
        <p:blipFill rotWithShape="1"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988" y="6123225"/>
            <a:ext cx="193460" cy="527195"/>
          </a:xfrm>
          <a:prstGeom prst="rect">
            <a:avLst/>
          </a:prstGeom>
        </p:spPr>
      </p:pic>
      <p:sp>
        <p:nvSpPr>
          <p:cNvPr id="101" name="ZoneTexte 100"/>
          <p:cNvSpPr txBox="1"/>
          <p:nvPr/>
        </p:nvSpPr>
        <p:spPr>
          <a:xfrm>
            <a:off x="3559328" y="5688105"/>
            <a:ext cx="8703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Wingdings" charset="0"/>
              <a:buChar char="æ"/>
            </a:pPr>
            <a:r>
              <a:rPr lang="fr-FR" sz="1050" dirty="0" smtClean="0">
                <a:cs typeface="Times New Roman"/>
              </a:rPr>
              <a:t>Skin </a:t>
            </a:r>
          </a:p>
          <a:p>
            <a:pPr algn="ctr"/>
            <a:r>
              <a:rPr lang="fr-FR" sz="1050" dirty="0" smtClean="0">
                <a:cs typeface="Times New Roman"/>
              </a:rPr>
              <a:t>Blood Flow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4671012" y="5679096"/>
            <a:ext cx="11616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 smtClean="0">
                <a:sym typeface="Wingdings"/>
              </a:rPr>
              <a:t> Convection / Conduction</a:t>
            </a:r>
            <a:endParaRPr lang="fr-FR" sz="1050" dirty="0"/>
          </a:p>
        </p:txBody>
      </p:sp>
      <p:sp>
        <p:nvSpPr>
          <p:cNvPr id="104" name="Flèche courbée vers le bas 103"/>
          <p:cNvSpPr>
            <a:spLocks noChangeAspect="1"/>
          </p:cNvSpPr>
          <p:nvPr/>
        </p:nvSpPr>
        <p:spPr>
          <a:xfrm rot="8084219">
            <a:off x="4173071" y="5968993"/>
            <a:ext cx="430928" cy="177357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5" name="Flèche courbée vers le bas 104"/>
          <p:cNvSpPr>
            <a:spLocks noChangeAspect="1"/>
          </p:cNvSpPr>
          <p:nvPr/>
        </p:nvSpPr>
        <p:spPr>
          <a:xfrm rot="13515781" flipH="1">
            <a:off x="4576097" y="5971527"/>
            <a:ext cx="430928" cy="177357"/>
          </a:xfrm>
          <a:prstGeom prst="curvedDownArrow">
            <a:avLst>
              <a:gd name="adj1" fmla="val 13761"/>
              <a:gd name="adj2" fmla="val 41057"/>
              <a:gd name="adj3" fmla="val 41914"/>
            </a:avLst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06" name="Connecteur droit 105"/>
          <p:cNvCxnSpPr>
            <a:endCxn id="99" idx="0"/>
          </p:cNvCxnSpPr>
          <p:nvPr/>
        </p:nvCxnSpPr>
        <p:spPr>
          <a:xfrm>
            <a:off x="4554328" y="4945670"/>
            <a:ext cx="2079" cy="216000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oval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/>
          <p:cNvCxnSpPr/>
          <p:nvPr/>
        </p:nvCxnSpPr>
        <p:spPr>
          <a:xfrm flipV="1">
            <a:off x="4704697" y="3729567"/>
            <a:ext cx="704343" cy="5682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4674997" y="3922999"/>
            <a:ext cx="493884" cy="47096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 flipH="1">
            <a:off x="3657228" y="3841424"/>
            <a:ext cx="702890" cy="226776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flipH="1">
            <a:off x="3899513" y="3922999"/>
            <a:ext cx="493884" cy="47096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ZoneTexte 110"/>
          <p:cNvSpPr txBox="1"/>
          <p:nvPr/>
        </p:nvSpPr>
        <p:spPr>
          <a:xfrm>
            <a:off x="1722338" y="3303116"/>
            <a:ext cx="445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*</a:t>
            </a:r>
            <a:endParaRPr lang="fr-FR" sz="1050" dirty="0">
              <a:cs typeface="Times New Roman"/>
            </a:endParaRPr>
          </a:p>
        </p:txBody>
      </p:sp>
      <p:sp>
        <p:nvSpPr>
          <p:cNvPr id="113" name="ZoneTexte 112"/>
          <p:cNvSpPr txBox="1"/>
          <p:nvPr/>
        </p:nvSpPr>
        <p:spPr>
          <a:xfrm>
            <a:off x="4554095" y="5133193"/>
            <a:ext cx="44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*</a:t>
            </a:r>
            <a:endParaRPr lang="fr-FR" sz="1400" dirty="0">
              <a:cs typeface="Times New Roman"/>
            </a:endParaRPr>
          </a:p>
        </p:txBody>
      </p:sp>
      <p:sp>
        <p:nvSpPr>
          <p:cNvPr id="116" name="ZoneTexte 115"/>
          <p:cNvSpPr txBox="1"/>
          <p:nvPr/>
        </p:nvSpPr>
        <p:spPr>
          <a:xfrm>
            <a:off x="4520109" y="4380940"/>
            <a:ext cx="445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cs typeface="Times New Roman"/>
              </a:rPr>
              <a:t>*</a:t>
            </a:r>
            <a:endParaRPr lang="fr-FR" sz="1400" dirty="0">
              <a:cs typeface="Times New Roman"/>
            </a:endParaRPr>
          </a:p>
        </p:txBody>
      </p:sp>
      <p:sp>
        <p:nvSpPr>
          <p:cNvPr id="117" name="ZoneTexte 116"/>
          <p:cNvSpPr txBox="1"/>
          <p:nvPr/>
        </p:nvSpPr>
        <p:spPr>
          <a:xfrm>
            <a:off x="7443785" y="4368273"/>
            <a:ext cx="4457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smtClean="0">
                <a:cs typeface="Times New Roman"/>
              </a:rPr>
              <a:t>*</a:t>
            </a:r>
            <a:endParaRPr lang="fr-FR" sz="1050" dirty="0">
              <a:cs typeface="Times New Roman"/>
            </a:endParaRPr>
          </a:p>
        </p:txBody>
      </p:sp>
      <p:sp>
        <p:nvSpPr>
          <p:cNvPr id="108" name="ZoneTexte 107"/>
          <p:cNvSpPr txBox="1"/>
          <p:nvPr/>
        </p:nvSpPr>
        <p:spPr>
          <a:xfrm rot="16200000">
            <a:off x="-1232238" y="3483918"/>
            <a:ext cx="3263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+mj-lt"/>
              </a:rPr>
              <a:t>RESULTS - DISCUSSION</a:t>
            </a:r>
            <a:endParaRPr lang="fr-FR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9" name="Titre 1"/>
          <p:cNvSpPr txBox="1">
            <a:spLocks/>
          </p:cNvSpPr>
          <p:nvPr/>
        </p:nvSpPr>
        <p:spPr bwMode="auto">
          <a:xfrm>
            <a:off x="2258477" y="36701"/>
            <a:ext cx="6479131" cy="99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cap="small" baseline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en-GB" sz="2800" dirty="0" smtClean="0">
                <a:solidFill>
                  <a:srgbClr val="FFFFFF"/>
                </a:solidFill>
              </a:rPr>
              <a:t>Pre-Cooling * Heat-Acclimatisation</a:t>
            </a:r>
          </a:p>
          <a:p>
            <a:pPr algn="r"/>
            <a:endParaRPr lang="en-GB" sz="1600" dirty="0">
              <a:solidFill>
                <a:srgbClr val="FFFFF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54" y="2625707"/>
            <a:ext cx="1179804" cy="1215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0" name="Image 109"/>
          <p:cNvPicPr/>
          <p:nvPr/>
        </p:nvPicPr>
        <p:blipFill rotWithShape="1"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5644" y="3073433"/>
            <a:ext cx="941070" cy="1043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501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05 -0.10649 " pathEditMode="relative" ptsTypes="AA">
                                      <p:cBhvr>
                                        <p:cTn id="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05 -0.10649 " pathEditMode="relative" ptsTypes="AA">
                                      <p:cBhvr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05 -0.10649 " pathEditMode="relative" ptsTypes="AA">
                                      <p:cBhvr>
                                        <p:cTn id="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-0.05 -0.10649 " pathEditMode="relative" ptsTypes="AA">
                                      <p:cBhvr>
                                        <p:cTn id="1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-5.55556E-6 L 0.14218 0.21944 " pathEditMode="relative" ptsTypes="AA">
                                      <p:cBhvr>
                                        <p:cTn id="1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6 L -0.29098 -0.22546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1127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29792 -0.0398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96" y="-199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-0.32222 0.16898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11" y="844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34027 -0.2298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-1150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3.7037E-7 L 0.32934 -0.01759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-88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33629 0.16829 " pathEditMode="relative" rAng="0" ptsTypes="AA">
                                      <p:cBhvr>
                                        <p:cTn id="1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6" y="840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1" grpId="0"/>
      <p:bldP spid="103" grpId="0"/>
      <p:bldP spid="104" grpId="0" animBg="1"/>
      <p:bldP spid="105" grpId="0" animBg="1"/>
      <p:bldP spid="111" grpId="0"/>
      <p:bldP spid="113" grpId="0"/>
      <p:bldP spid="113" grpId="1"/>
      <p:bldP spid="116" grpId="0"/>
      <p:bldP spid="116" grpId="1"/>
      <p:bldP spid="117" grpId="0"/>
    </p:bldLst>
  </p:timing>
</p:sld>
</file>

<file path=ppt/theme/theme1.xml><?xml version="1.0" encoding="utf-8"?>
<a:theme xmlns:a="http://schemas.openxmlformats.org/drawingml/2006/main" name="insep PPT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insep PPT.potx</Template>
  <TotalTime>14870</TotalTime>
  <Words>1320</Words>
  <Application>Microsoft Macintosh PowerPoint</Application>
  <PresentationFormat>Présentation à l'écran (4:3)</PresentationFormat>
  <Paragraphs>460</Paragraphs>
  <Slides>18</Slides>
  <Notes>17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insep PPT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insep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insep insep</dc:creator>
  <cp:lastModifiedBy>Yolaine Fernandez</cp:lastModifiedBy>
  <cp:revision>1077</cp:revision>
  <dcterms:created xsi:type="dcterms:W3CDTF">2014-09-24T15:54:25Z</dcterms:created>
  <dcterms:modified xsi:type="dcterms:W3CDTF">2016-01-08T10:36:34Z</dcterms:modified>
</cp:coreProperties>
</file>